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5" r:id="rId4"/>
    <p:sldId id="264" r:id="rId5"/>
    <p:sldId id="266" r:id="rId6"/>
    <p:sldId id="268" r:id="rId7"/>
    <p:sldId id="269" r:id="rId8"/>
    <p:sldId id="271" r:id="rId9"/>
    <p:sldId id="278" r:id="rId10"/>
    <p:sldId id="274" r:id="rId11"/>
    <p:sldId id="276" r:id="rId12"/>
    <p:sldId id="273" r:id="rId13"/>
    <p:sldId id="262" r:id="rId14"/>
    <p:sldId id="263" r:id="rId1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AA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title>
      <c:tx>
        <c:rich>
          <a:bodyPr/>
          <a:lstStyle/>
          <a:p>
            <a:pPr>
              <a:defRPr/>
            </a:pPr>
            <a:r>
              <a:rPr lang="en-US" baseline="0" dirty="0" smtClean="0"/>
              <a:t>Direct Signs</a:t>
            </a:r>
            <a:endParaRPr lang="en-US" dirty="0"/>
          </a:p>
        </c:rich>
      </c:tx>
      <c:layout>
        <c:manualLayout>
          <c:xMode val="edge"/>
          <c:yMode val="edge"/>
          <c:x val="0.34879379083160722"/>
          <c:y val="0"/>
        </c:manualLayout>
      </c:layout>
    </c:title>
    <c:plotArea>
      <c:layout>
        <c:manualLayout>
          <c:layoutTarget val="inner"/>
          <c:xMode val="edge"/>
          <c:yMode val="edge"/>
          <c:x val="0.22850578674722699"/>
          <c:y val="0.15076855387641497"/>
          <c:w val="0.54298842650554624"/>
          <c:h val="0.78573428482020791"/>
        </c:manualLayout>
      </c:layout>
      <c:pie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spPr>
              <a:solidFill>
                <a:srgbClr val="FF0066"/>
              </a:solidFill>
            </c:spPr>
          </c:dPt>
          <c:dPt>
            <c:idx val="1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4BACC6">
                  <a:lumMod val="20000"/>
                  <a:lumOff val="80000"/>
                </a:srgbClr>
              </a:solidFill>
            </c:spPr>
          </c:dPt>
          <c:cat>
            <c:strRef>
              <c:f>Folha1!$A$2:$A$5</c:f>
              <c:strCache>
                <c:ptCount val="4"/>
                <c:pt idx="0">
                  <c:v>Hematoma Mural</c:v>
                </c:pt>
                <c:pt idx="1">
                  <c:v>Pseudoaneuris</c:v>
                </c:pt>
                <c:pt idx="2">
                  <c:v>Flap intimal</c:v>
                </c:pt>
                <c:pt idx="3">
                  <c:v>Ausente</c:v>
                </c:pt>
              </c:strCache>
            </c:strRef>
          </c:cat>
          <c:val>
            <c:numRef>
              <c:f>Folha1!$B$2:$B$5</c:f>
              <c:numCache>
                <c:formatCode>General</c:formatCode>
                <c:ptCount val="4"/>
                <c:pt idx="0">
                  <c:v>6</c:v>
                </c:pt>
                <c:pt idx="1">
                  <c:v>1</c:v>
                </c:pt>
                <c:pt idx="2">
                  <c:v>1</c:v>
                </c:pt>
                <c:pt idx="3">
                  <c:v>21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pt-P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style val="5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Indirect</a:t>
            </a:r>
            <a:r>
              <a:rPr lang="en-US" baseline="0" dirty="0" smtClean="0"/>
              <a:t> Signs</a:t>
            </a:r>
            <a:endParaRPr lang="en-US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5">
                  <a:lumMod val="20000"/>
                  <a:lumOff val="80000"/>
                </a:schemeClr>
              </a:solidFill>
            </c:spPr>
          </c:dPt>
          <c:cat>
            <c:strRef>
              <c:f>Folha1!$A$2:$A$5</c:f>
              <c:strCache>
                <c:ptCount val="3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</c:strCache>
            </c:strRef>
          </c:cat>
          <c:val>
            <c:numRef>
              <c:f>Folha1!$B$2:$B$5</c:f>
              <c:numCache>
                <c:formatCode>General</c:formatCode>
                <c:ptCount val="4"/>
                <c:pt idx="0">
                  <c:v>13</c:v>
                </c:pt>
                <c:pt idx="1">
                  <c:v>14</c:v>
                </c:pt>
                <c:pt idx="2">
                  <c:v>2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pt-P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8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Location</a:t>
            </a:r>
            <a:endParaRPr lang="en-US" dirty="0"/>
          </a:p>
        </c:rich>
      </c:tx>
      <c:layout>
        <c:manualLayout>
          <c:xMode val="edge"/>
          <c:yMode val="edge"/>
          <c:x val="0.23485968879274854"/>
          <c:y val="0"/>
        </c:manualLayout>
      </c:layout>
      <c:spPr>
        <a:solidFill>
          <a:schemeClr val="tx2">
            <a:lumMod val="40000"/>
            <a:lumOff val="60000"/>
          </a:schemeClr>
        </a:solidFill>
      </c:spPr>
    </c:title>
    <c:plotArea>
      <c:layout/>
      <c:pie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spPr>
              <a:solidFill>
                <a:srgbClr val="4F81BD"/>
              </a:solidFill>
            </c:spPr>
          </c:dPt>
          <c:cat>
            <c:strRef>
              <c:f>Folha1!$A$2:$A$5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Folha1!$B$2:$B$5</c:f>
              <c:numCache>
                <c:formatCode>General</c:formatCode>
                <c:ptCount val="4"/>
                <c:pt idx="0">
                  <c:v>13</c:v>
                </c:pt>
                <c:pt idx="1">
                  <c:v>13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pt-P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title>
      <c:tx>
        <c:rich>
          <a:bodyPr/>
          <a:lstStyle/>
          <a:p>
            <a:pPr>
              <a:defRPr sz="2400"/>
            </a:pPr>
            <a:r>
              <a:rPr lang="pt-PT" sz="2400" dirty="0" err="1" smtClean="0">
                <a:solidFill>
                  <a:schemeClr val="bg1"/>
                </a:solidFill>
              </a:rPr>
              <a:t>Indirect</a:t>
            </a:r>
            <a:r>
              <a:rPr lang="pt-PT" sz="2400" baseline="0" dirty="0" smtClean="0">
                <a:solidFill>
                  <a:schemeClr val="bg1"/>
                </a:solidFill>
              </a:rPr>
              <a:t> </a:t>
            </a:r>
            <a:r>
              <a:rPr lang="pt-PT" sz="2400" baseline="0" dirty="0" err="1" smtClean="0">
                <a:solidFill>
                  <a:schemeClr val="bg1"/>
                </a:solidFill>
              </a:rPr>
              <a:t>Signs</a:t>
            </a:r>
            <a:endParaRPr lang="pt-PT" sz="24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30424872281822235"/>
          <c:y val="0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</c:spPr>
          <c:dPt>
            <c:idx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</c:spPr>
          </c:dPt>
          <c:dPt>
            <c:idx val="1"/>
            <c:spPr>
              <a:solidFill>
                <a:schemeClr val="accent3">
                  <a:lumMod val="75000"/>
                </a:schemeClr>
              </a:solidFill>
            </c:spPr>
          </c:dPt>
          <c:cat>
            <c:strRef>
              <c:f>Folha1!$A$2:$A$4</c:f>
              <c:strCache>
                <c:ptCount val="3"/>
                <c:pt idx="0">
                  <c:v>esquerdo</c:v>
                </c:pt>
                <c:pt idx="1">
                  <c:v>direito</c:v>
                </c:pt>
                <c:pt idx="2">
                  <c:v>bilateral</c:v>
                </c:pt>
              </c:strCache>
            </c:strRef>
          </c:cat>
          <c:val>
            <c:numRef>
              <c:f>Folha1!$B$2:$B$4</c:f>
              <c:numCache>
                <c:formatCode>General</c:formatCode>
                <c:ptCount val="3"/>
                <c:pt idx="0">
                  <c:v>13</c:v>
                </c:pt>
                <c:pt idx="1">
                  <c:v>11</c:v>
                </c:pt>
                <c:pt idx="2">
                  <c:v>6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solidFill>
      <a:schemeClr val="tx2">
        <a:lumMod val="60000"/>
        <a:lumOff val="40000"/>
      </a:schemeClr>
    </a:solidFill>
  </c:spPr>
  <c:txPr>
    <a:bodyPr/>
    <a:lstStyle/>
    <a:p>
      <a:pPr>
        <a:defRPr sz="1800"/>
      </a:pPr>
      <a:endParaRPr lang="pt-PT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78122-D8C2-44D1-9B3E-93658919C553}" type="datetimeFigureOut">
              <a:rPr lang="pt-PT" smtClean="0"/>
              <a:pPr/>
              <a:t>11/10/2021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90F97-B8A1-46EB-BE2E-2F245B913C2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b" latinLnBrk="0" hangingPunct="1"/>
            <a:endParaRPr lang="pt-PT" sz="1200" b="1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r>
              <a:rPr lang="pt-PT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NÃO ESQUECER</a:t>
            </a:r>
            <a:r>
              <a:rPr lang="pt-PT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DEFINIR SINAIS DIRECTOS E INDIRECTOS!!!!</a:t>
            </a:r>
            <a:endParaRPr lang="pt-PT" sz="1200" b="1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r>
              <a:rPr lang="pt-PT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I_sinais_directos</a:t>
            </a:r>
            <a:endParaRPr lang="pt-PT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r>
              <a:rPr lang="pt-PT" sz="1200" b="1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I_sinais_indirectos</a:t>
            </a:r>
            <a:endParaRPr lang="pt-PT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r>
              <a:rPr lang="pt-P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Hematoma mural 20,7% (6)</a:t>
            </a:r>
          </a:p>
          <a:p>
            <a:pPr rtl="0" eaLnBrk="1" fontAlgn="b" latinLnBrk="0" hangingPunct="1"/>
            <a:r>
              <a:rPr lang="pt-P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doentes sem estenose ou oclusão apresentavam sinais de </a:t>
            </a:r>
            <a:r>
              <a:rPr lang="pt-PT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flap</a:t>
            </a:r>
            <a:r>
              <a:rPr lang="pt-P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intimal</a:t>
            </a:r>
            <a:r>
              <a:rPr lang="pt-P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pt-PT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pseudoaneurisma</a:t>
            </a:r>
            <a:endParaRPr lang="pt-PT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r>
              <a:rPr lang="pt-PT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Pseudoaneurisma</a:t>
            </a:r>
            <a:r>
              <a:rPr lang="pt-P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3,4% (1)</a:t>
            </a:r>
          </a:p>
          <a:p>
            <a:pPr rtl="0" eaLnBrk="1" fontAlgn="b" latinLnBrk="0" hangingPunct="1"/>
            <a:r>
              <a:rPr lang="pt-P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oclusão 44,8% (13)</a:t>
            </a:r>
          </a:p>
          <a:p>
            <a:pPr rtl="0" eaLnBrk="1" fontAlgn="b" latinLnBrk="0" hangingPunct="1"/>
            <a:r>
              <a:rPr lang="pt-PT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Flap</a:t>
            </a:r>
            <a:r>
              <a:rPr lang="pt-P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intimal</a:t>
            </a:r>
            <a:r>
              <a:rPr lang="pt-P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3,4% (1)</a:t>
            </a:r>
          </a:p>
          <a:p>
            <a:pPr rtl="0" eaLnBrk="1" fontAlgn="b" latinLnBrk="0" hangingPunct="1"/>
            <a:r>
              <a:rPr lang="pt-P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estenose 48,3% (14)</a:t>
            </a:r>
          </a:p>
          <a:p>
            <a:pPr rtl="0" eaLnBrk="1" fontAlgn="b" latinLnBrk="0" hangingPunct="1"/>
            <a:r>
              <a:rPr lang="pt-P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 sinas </a:t>
            </a:r>
            <a:r>
              <a:rPr lang="pt-PT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directos</a:t>
            </a:r>
            <a:r>
              <a:rPr lang="pt-PT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72,4% (21)</a:t>
            </a:r>
          </a:p>
          <a:p>
            <a:pPr rtl="0" eaLnBrk="1" fontAlgn="b" latinLnBrk="0" hangingPunct="1"/>
            <a:endParaRPr lang="pt-PT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EB45-563B-494B-A20E-94123D32360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0135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b" latinLnBrk="0" hangingPunct="1"/>
            <a:r>
              <a:rPr lang="pt-PT" sz="1200" b="1" i="0" u="none" strike="noStrike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No</a:t>
            </a:r>
            <a:r>
              <a:rPr lang="pt-PT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doente que</a:t>
            </a:r>
            <a:r>
              <a:rPr lang="pt-PT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não tinha </a:t>
            </a:r>
            <a:r>
              <a:rPr lang="pt-PT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avc</a:t>
            </a:r>
            <a:r>
              <a:rPr lang="pt-PT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via-se um </a:t>
            </a:r>
            <a:r>
              <a:rPr lang="pt-PT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flap</a:t>
            </a:r>
            <a:r>
              <a:rPr lang="pt-PT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intimal</a:t>
            </a:r>
            <a:r>
              <a:rPr lang="pt-PT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em RM, com fluxo de alta resistência no doppler e a doente tinha queixas de </a:t>
            </a:r>
            <a:r>
              <a:rPr lang="pt-PT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cervicalgia</a:t>
            </a:r>
            <a:r>
              <a:rPr lang="pt-PT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EB45-563B-494B-A20E-94123D32360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3935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Aferidas</a:t>
            </a:r>
            <a:r>
              <a:rPr lang="en-US" dirty="0" smtClean="0"/>
              <a:t> as </a:t>
            </a:r>
            <a:r>
              <a:rPr lang="en-US" dirty="0" err="1" smtClean="0"/>
              <a:t>medições</a:t>
            </a:r>
            <a:r>
              <a:rPr lang="en-US" dirty="0" smtClean="0"/>
              <a:t> de </a:t>
            </a:r>
            <a:r>
              <a:rPr lang="en-US" dirty="0" err="1" smtClean="0"/>
              <a:t>dominancia</a:t>
            </a:r>
            <a:r>
              <a:rPr lang="en-US" dirty="0" smtClean="0"/>
              <a:t> </a:t>
            </a:r>
            <a:r>
              <a:rPr lang="en-US" dirty="0" err="1" smtClean="0"/>
              <a:t>através</a:t>
            </a:r>
            <a:r>
              <a:rPr lang="en-US" dirty="0" smtClean="0"/>
              <a:t> 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métodos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imagem</a:t>
            </a:r>
            <a:endParaRPr lang="en-US" baseline="0" dirty="0" smtClean="0"/>
          </a:p>
          <a:p>
            <a:r>
              <a:rPr lang="en-US" baseline="0" dirty="0" smtClean="0"/>
              <a:t>A </a:t>
            </a:r>
            <a:r>
              <a:rPr lang="en-US" baseline="0" dirty="0" err="1" smtClean="0"/>
              <a:t>escolha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artéria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dominante</a:t>
            </a:r>
            <a:r>
              <a:rPr lang="en-US" baseline="0" dirty="0" smtClean="0"/>
              <a:t> era </a:t>
            </a:r>
            <a:r>
              <a:rPr lang="en-US" baseline="0" dirty="0" err="1" smtClean="0"/>
              <a:t>concordante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dopplers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exames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imagem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Em</a:t>
            </a:r>
            <a:r>
              <a:rPr lang="en-US" baseline="0" dirty="0" smtClean="0"/>
              <a:t> 5 </a:t>
            </a:r>
            <a:r>
              <a:rPr lang="en-US" baseline="0" dirty="0" err="1" smtClean="0"/>
              <a:t>doentes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possível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avaliar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dominancia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artérial</a:t>
            </a:r>
            <a:r>
              <a:rPr lang="en-US" baseline="0" dirty="0" smtClean="0"/>
              <a:t>.</a:t>
            </a:r>
          </a:p>
          <a:p>
            <a:r>
              <a:rPr lang="en-US" dirty="0" err="1" smtClean="0"/>
              <a:t>Coeficiente</a:t>
            </a:r>
            <a:r>
              <a:rPr lang="en-US" dirty="0" smtClean="0"/>
              <a:t> de kappa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classificação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hipoplasia</a:t>
            </a:r>
            <a:r>
              <a:rPr lang="en-US" baseline="0" dirty="0" smtClean="0"/>
              <a:t> – a </a:t>
            </a:r>
            <a:r>
              <a:rPr lang="en-US" baseline="0" dirty="0" err="1" smtClean="0"/>
              <a:t>baixa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concordandcia</a:t>
            </a:r>
            <a:r>
              <a:rPr lang="en-US" baseline="0" dirty="0" smtClean="0"/>
              <a:t> entre as </a:t>
            </a:r>
            <a:r>
              <a:rPr lang="en-US" baseline="0" dirty="0" err="1" smtClean="0"/>
              <a:t>técnicas</a:t>
            </a:r>
            <a:r>
              <a:rPr lang="en-US" baseline="0" dirty="0" smtClean="0"/>
              <a:t> é à </a:t>
            </a:r>
            <a:r>
              <a:rPr lang="en-US" baseline="0" dirty="0" err="1" smtClean="0"/>
              <a:t>custa</a:t>
            </a:r>
            <a:r>
              <a:rPr lang="en-US" baseline="0" dirty="0" smtClean="0"/>
              <a:t> das </a:t>
            </a:r>
            <a:r>
              <a:rPr lang="en-US" baseline="0" dirty="0" err="1" smtClean="0"/>
              <a:t>assimetrias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calibre</a:t>
            </a:r>
            <a:r>
              <a:rPr lang="en-US" baseline="0" dirty="0" smtClean="0"/>
              <a:t> arterial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doppler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vê</a:t>
            </a:r>
            <a:r>
              <a:rPr lang="en-US" baseline="0" dirty="0" smtClean="0"/>
              <a:t>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BEB45-563B-494B-A20E-94123D32360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603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67B9-C0F0-47B8-992C-8F56ACC4ACEC}" type="datetimeFigureOut">
              <a:rPr lang="pt-PT" smtClean="0"/>
              <a:pPr/>
              <a:t>11/10/2021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3C666-9ECE-41C6-8BF0-0C4F3D02E2F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67B9-C0F0-47B8-992C-8F56ACC4ACEC}" type="datetimeFigureOut">
              <a:rPr lang="pt-PT" smtClean="0"/>
              <a:pPr/>
              <a:t>11/10/2021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3C666-9ECE-41C6-8BF0-0C4F3D02E2F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67B9-C0F0-47B8-992C-8F56ACC4ACEC}" type="datetimeFigureOut">
              <a:rPr lang="pt-PT" smtClean="0"/>
              <a:pPr/>
              <a:t>11/10/2021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3C666-9ECE-41C6-8BF0-0C4F3D02E2F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67B9-C0F0-47B8-992C-8F56ACC4ACEC}" type="datetimeFigureOut">
              <a:rPr lang="pt-PT" smtClean="0"/>
              <a:pPr/>
              <a:t>11/10/2021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3C666-9ECE-41C6-8BF0-0C4F3D02E2F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67B9-C0F0-47B8-992C-8F56ACC4ACEC}" type="datetimeFigureOut">
              <a:rPr lang="pt-PT" smtClean="0"/>
              <a:pPr/>
              <a:t>11/10/2021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3C666-9ECE-41C6-8BF0-0C4F3D02E2F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67B9-C0F0-47B8-992C-8F56ACC4ACEC}" type="datetimeFigureOut">
              <a:rPr lang="pt-PT" smtClean="0"/>
              <a:pPr/>
              <a:t>11/10/2021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3C666-9ECE-41C6-8BF0-0C4F3D02E2F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67B9-C0F0-47B8-992C-8F56ACC4ACEC}" type="datetimeFigureOut">
              <a:rPr lang="pt-PT" smtClean="0"/>
              <a:pPr/>
              <a:t>11/10/2021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3C666-9ECE-41C6-8BF0-0C4F3D02E2F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67B9-C0F0-47B8-992C-8F56ACC4ACEC}" type="datetimeFigureOut">
              <a:rPr lang="pt-PT" smtClean="0"/>
              <a:pPr/>
              <a:t>11/10/2021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3C666-9ECE-41C6-8BF0-0C4F3D02E2F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67B9-C0F0-47B8-992C-8F56ACC4ACEC}" type="datetimeFigureOut">
              <a:rPr lang="pt-PT" smtClean="0"/>
              <a:pPr/>
              <a:t>11/10/2021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3C666-9ECE-41C6-8BF0-0C4F3D02E2F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67B9-C0F0-47B8-992C-8F56ACC4ACEC}" type="datetimeFigureOut">
              <a:rPr lang="pt-PT" smtClean="0"/>
              <a:pPr/>
              <a:t>11/10/2021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3C666-9ECE-41C6-8BF0-0C4F3D02E2F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67B9-C0F0-47B8-992C-8F56ACC4ACEC}" type="datetimeFigureOut">
              <a:rPr lang="pt-PT" smtClean="0"/>
              <a:pPr/>
              <a:t>11/10/2021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3C666-9ECE-41C6-8BF0-0C4F3D02E2F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567B9-C0F0-47B8-992C-8F56ACC4ACEC}" type="datetimeFigureOut">
              <a:rPr lang="pt-PT" smtClean="0"/>
              <a:pPr/>
              <a:t>11/10/2021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3C666-9ECE-41C6-8BF0-0C4F3D02E2F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pt-PT" b="1" dirty="0" smtClean="0">
                <a:solidFill>
                  <a:srgbClr val="FFFF00"/>
                </a:solidFill>
              </a:rPr>
              <a:t>Are Non-</a:t>
            </a:r>
            <a:r>
              <a:rPr lang="pt-PT" b="1" dirty="0" err="1" smtClean="0">
                <a:solidFill>
                  <a:srgbClr val="FFFF00"/>
                </a:solidFill>
              </a:rPr>
              <a:t>Dominant</a:t>
            </a:r>
            <a:r>
              <a:rPr lang="pt-PT" b="1" dirty="0" smtClean="0">
                <a:solidFill>
                  <a:srgbClr val="FFFF00"/>
                </a:solidFill>
              </a:rPr>
              <a:t> Vertebral </a:t>
            </a:r>
            <a:r>
              <a:rPr lang="pt-PT" b="1" dirty="0" err="1" smtClean="0">
                <a:solidFill>
                  <a:srgbClr val="FFFF00"/>
                </a:solidFill>
              </a:rPr>
              <a:t>Arteries</a:t>
            </a:r>
            <a:r>
              <a:rPr lang="pt-PT" b="1" dirty="0" smtClean="0">
                <a:solidFill>
                  <a:srgbClr val="FFFF00"/>
                </a:solidFill>
              </a:rPr>
              <a:t> More </a:t>
            </a:r>
            <a:r>
              <a:rPr lang="pt-PT" b="1" dirty="0" err="1" smtClean="0">
                <a:solidFill>
                  <a:srgbClr val="FFFF00"/>
                </a:solidFill>
              </a:rPr>
              <a:t>Prone</a:t>
            </a:r>
            <a:r>
              <a:rPr lang="pt-PT" b="1" dirty="0" smtClean="0">
                <a:solidFill>
                  <a:srgbClr val="FFFF00"/>
                </a:solidFill>
              </a:rPr>
              <a:t> to </a:t>
            </a:r>
            <a:r>
              <a:rPr lang="pt-PT" b="1" dirty="0" err="1" smtClean="0">
                <a:solidFill>
                  <a:srgbClr val="FFFF00"/>
                </a:solidFill>
              </a:rPr>
              <a:t>Dissection</a:t>
            </a:r>
            <a:r>
              <a:rPr lang="pt-PT" b="1" dirty="0" smtClean="0">
                <a:solidFill>
                  <a:srgbClr val="FFFF00"/>
                </a:solidFill>
              </a:rPr>
              <a:t>?</a:t>
            </a:r>
            <a:endParaRPr lang="pt-PT" b="1" dirty="0">
              <a:solidFill>
                <a:srgbClr val="FFFF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054968"/>
          </a:xfrm>
          <a:solidFill>
            <a:schemeClr val="tx2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pt-PT" sz="2400" dirty="0" smtClean="0">
                <a:solidFill>
                  <a:srgbClr val="FFFF00"/>
                </a:solidFill>
              </a:rPr>
              <a:t>Oliveira V, </a:t>
            </a:r>
            <a:r>
              <a:rPr lang="pt-PT" sz="2400" dirty="0" err="1" smtClean="0">
                <a:solidFill>
                  <a:srgbClr val="FFFF00"/>
                </a:solidFill>
              </a:rPr>
              <a:t>Basilio</a:t>
            </a:r>
            <a:r>
              <a:rPr lang="pt-PT" sz="2400" dirty="0" smtClean="0">
                <a:solidFill>
                  <a:srgbClr val="FFFF00"/>
                </a:solidFill>
              </a:rPr>
              <a:t> G, Almeida V, Soares F, Gil I</a:t>
            </a:r>
          </a:p>
          <a:p>
            <a:r>
              <a:rPr lang="pt-PT" sz="1900" dirty="0" smtClean="0">
                <a:solidFill>
                  <a:srgbClr val="FFFF00"/>
                </a:solidFill>
              </a:rPr>
              <a:t>Laboratório de  Hemodinâmica Cerebral – S. Neurologia</a:t>
            </a:r>
          </a:p>
          <a:p>
            <a:r>
              <a:rPr lang="pt-PT" sz="2000" b="1" dirty="0" smtClean="0">
                <a:solidFill>
                  <a:srgbClr val="FFFF00"/>
                </a:solidFill>
              </a:rPr>
              <a:t>Hospital Santa Maria , Lisboa - Portugal</a:t>
            </a:r>
            <a:endParaRPr lang="pt-PT" sz="2000" b="1" dirty="0">
              <a:solidFill>
                <a:srgbClr val="FFFF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6672"/>
            <a:ext cx="4054819" cy="108012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2131640"/>
            <a:ext cx="8507288" cy="4465712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2400" u="sng" dirty="0" smtClean="0">
                <a:solidFill>
                  <a:schemeClr val="bg1"/>
                </a:solidFill>
              </a:rPr>
              <a:t>Dominant Artery </a:t>
            </a:r>
            <a:r>
              <a:rPr lang="en-US" sz="2400" dirty="0" smtClean="0">
                <a:solidFill>
                  <a:schemeClr val="bg1"/>
                </a:solidFill>
              </a:rPr>
              <a:t>–   </a:t>
            </a:r>
            <a:r>
              <a:rPr lang="en-US" sz="2000" dirty="0" smtClean="0">
                <a:solidFill>
                  <a:schemeClr val="bg1"/>
                </a:solidFill>
              </a:rPr>
              <a:t>Subjective </a:t>
            </a:r>
            <a:r>
              <a:rPr lang="en-US" sz="2000" dirty="0" err="1" smtClean="0">
                <a:solidFill>
                  <a:schemeClr val="bg1"/>
                </a:solidFill>
              </a:rPr>
              <a:t>assimetry</a:t>
            </a:r>
            <a:r>
              <a:rPr lang="en-US" sz="2000" dirty="0" smtClean="0">
                <a:solidFill>
                  <a:schemeClr val="bg1"/>
                </a:solidFill>
              </a:rPr>
              <a:t> in diameter  to the non-affected segments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u="sng" dirty="0" smtClean="0">
              <a:solidFill>
                <a:schemeClr val="bg1"/>
              </a:solidFill>
            </a:endParaRPr>
          </a:p>
          <a:p>
            <a:endParaRPr lang="en-US" sz="2400" u="sng" dirty="0" smtClean="0">
              <a:solidFill>
                <a:schemeClr val="bg1"/>
              </a:solidFill>
            </a:endParaRPr>
          </a:p>
          <a:p>
            <a:endParaRPr lang="en-US" sz="2400" u="sng" dirty="0" smtClean="0">
              <a:solidFill>
                <a:schemeClr val="bg1"/>
              </a:solidFill>
            </a:endParaRPr>
          </a:p>
          <a:p>
            <a:r>
              <a:rPr lang="en-US" sz="2400" u="sng" dirty="0" err="1" smtClean="0">
                <a:solidFill>
                  <a:schemeClr val="bg1"/>
                </a:solidFill>
              </a:rPr>
              <a:t>Hypopastic</a:t>
            </a:r>
            <a:r>
              <a:rPr lang="en-US" sz="2400" u="sng" dirty="0" smtClean="0">
                <a:solidFill>
                  <a:schemeClr val="bg1"/>
                </a:solidFill>
              </a:rPr>
              <a:t> Artery</a:t>
            </a:r>
            <a:r>
              <a:rPr lang="en-US" sz="2400" dirty="0" smtClean="0">
                <a:solidFill>
                  <a:schemeClr val="bg1"/>
                </a:solidFill>
              </a:rPr>
              <a:t>: diameter ≤ 2mm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6.9% (n = 2)</a:t>
            </a:r>
            <a:endParaRPr lang="en-US" sz="2200" dirty="0">
              <a:solidFill>
                <a:schemeClr val="bg1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73059090"/>
              </p:ext>
            </p:extLst>
          </p:nvPr>
        </p:nvGraphicFramePr>
        <p:xfrm>
          <a:off x="827584" y="3025760"/>
          <a:ext cx="756084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520280"/>
                <a:gridCol w="252028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VA Left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VA Right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Simetrics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151620" y="30596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(n=25)</a:t>
            </a:r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2285746" y="4715852"/>
            <a:ext cx="4572508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600" dirty="0" err="1" smtClean="0"/>
              <a:t>Kappa</a:t>
            </a:r>
            <a:r>
              <a:rPr lang="pt-PT" sz="1600" dirty="0" smtClean="0"/>
              <a:t> </a:t>
            </a:r>
            <a:r>
              <a:rPr lang="pt-PT" sz="1600" dirty="0" err="1" smtClean="0"/>
              <a:t>Coefficient</a:t>
            </a:r>
            <a:r>
              <a:rPr lang="pt-PT" sz="1600" dirty="0" smtClean="0"/>
              <a:t>: 35%</a:t>
            </a:r>
            <a:endParaRPr lang="pt-P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6" name="Marcador de Posição de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31970523"/>
              </p:ext>
            </p:extLst>
          </p:nvPr>
        </p:nvGraphicFramePr>
        <p:xfrm>
          <a:off x="-684584" y="1916832"/>
          <a:ext cx="612068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ângulo 6"/>
          <p:cNvSpPr/>
          <p:nvPr/>
        </p:nvSpPr>
        <p:spPr>
          <a:xfrm>
            <a:off x="3035761" y="4672444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44.8% (13)</a:t>
            </a:r>
            <a:endParaRPr lang="en-US" dirty="0"/>
          </a:p>
        </p:txBody>
      </p:sp>
      <p:sp>
        <p:nvSpPr>
          <p:cNvPr id="8" name="Rectângulo 7"/>
          <p:cNvSpPr/>
          <p:nvPr/>
        </p:nvSpPr>
        <p:spPr>
          <a:xfrm>
            <a:off x="1341984" y="5392524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44.8% (13)</a:t>
            </a:r>
            <a:endParaRPr lang="en-US" dirty="0"/>
          </a:p>
        </p:txBody>
      </p:sp>
      <p:sp>
        <p:nvSpPr>
          <p:cNvPr id="9" name="Rectângulo 8"/>
          <p:cNvSpPr/>
          <p:nvPr/>
        </p:nvSpPr>
        <p:spPr>
          <a:xfrm>
            <a:off x="1486000" y="3376300"/>
            <a:ext cx="952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6.9% (2)</a:t>
            </a:r>
            <a:endParaRPr lang="en-US" dirty="0"/>
          </a:p>
        </p:txBody>
      </p:sp>
      <p:sp>
        <p:nvSpPr>
          <p:cNvPr id="10" name="Rectângulo 9"/>
          <p:cNvSpPr/>
          <p:nvPr/>
        </p:nvSpPr>
        <p:spPr>
          <a:xfrm>
            <a:off x="1918048" y="2512204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3,4% (1)</a:t>
            </a:r>
            <a:endParaRPr lang="en-US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926160" y="438441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Left</a:t>
            </a:r>
            <a:endParaRPr lang="en-US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197968" y="510449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Right</a:t>
            </a:r>
            <a:endParaRPr lang="en-US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197968" y="308826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Bilateral</a:t>
            </a:r>
            <a:endParaRPr lang="en-US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072408" y="277038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Basilar</a:t>
            </a:r>
          </a:p>
        </p:txBody>
      </p:sp>
      <p:cxnSp>
        <p:nvCxnSpPr>
          <p:cNvPr id="17" name="Conexão recta unidireccional 16"/>
          <p:cNvCxnSpPr/>
          <p:nvPr/>
        </p:nvCxnSpPr>
        <p:spPr>
          <a:xfrm>
            <a:off x="6660232" y="4077072"/>
            <a:ext cx="0" cy="1079673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5364088" y="5229200"/>
            <a:ext cx="2592288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i="1" dirty="0" smtClean="0">
                <a:solidFill>
                  <a:schemeClr val="bg1"/>
                </a:solidFill>
              </a:rPr>
              <a:t>P = 0.027</a:t>
            </a:r>
            <a:endParaRPr lang="pt-PT" i="1" dirty="0">
              <a:solidFill>
                <a:schemeClr val="bg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076056" y="3573463"/>
            <a:ext cx="3384376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Non – </a:t>
            </a:r>
            <a:r>
              <a:rPr lang="pt-PT" dirty="0" err="1" smtClean="0">
                <a:solidFill>
                  <a:schemeClr val="bg1"/>
                </a:solidFill>
              </a:rPr>
              <a:t>Dominant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err="1" smtClean="0">
                <a:solidFill>
                  <a:schemeClr val="bg1"/>
                </a:solidFill>
              </a:rPr>
              <a:t>Artery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err="1" smtClean="0">
                <a:solidFill>
                  <a:schemeClr val="bg1"/>
                </a:solidFill>
              </a:rPr>
              <a:t>Dissection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99592" y="4714603"/>
            <a:ext cx="1728192" cy="165618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Oval 24"/>
          <p:cNvSpPr/>
          <p:nvPr/>
        </p:nvSpPr>
        <p:spPr>
          <a:xfrm>
            <a:off x="2627784" y="3850507"/>
            <a:ext cx="1728192" cy="165618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8" name="Imagem 17" descr="C:\Users\USER\Pictures\crânio (artérias)Willis1.png"/>
          <p:cNvPicPr/>
          <p:nvPr/>
        </p:nvPicPr>
        <p:blipFill>
          <a:blip r:embed="rId3" cstate="print"/>
          <a:srcRect l="13672" t="7857" r="22576" b="11905"/>
          <a:stretch>
            <a:fillRect/>
          </a:stretch>
        </p:blipFill>
        <p:spPr bwMode="auto">
          <a:xfrm>
            <a:off x="7740352" y="332656"/>
            <a:ext cx="90765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>
          <a:xfrm>
            <a:off x="251520" y="2852936"/>
            <a:ext cx="3744416" cy="1296144"/>
          </a:xfrm>
          <a:solidFill>
            <a:schemeClr val="tx2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Direct Signs</a:t>
            </a:r>
            <a:r>
              <a:rPr lang="en-US" sz="2400" dirty="0" smtClean="0">
                <a:solidFill>
                  <a:schemeClr val="bg1"/>
                </a:solidFill>
              </a:rPr>
              <a:t> %, (n):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Double lumen 6.7%; (2)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2267744" y="1052736"/>
            <a:ext cx="4608512" cy="7200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Ultrasound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Marcador de Posição de Conteúdo 2"/>
          <p:cNvSpPr txBox="1">
            <a:spLocks/>
          </p:cNvSpPr>
          <p:nvPr/>
        </p:nvSpPr>
        <p:spPr>
          <a:xfrm>
            <a:off x="179512" y="6237312"/>
            <a:ext cx="8604448" cy="43204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pt-PT" sz="2000" b="1" dirty="0">
                <a:solidFill>
                  <a:schemeClr val="bg1"/>
                </a:solidFill>
              </a:rPr>
              <a:t>6</a:t>
            </a:r>
            <a:r>
              <a:rPr lang="pt-PT" sz="2000" b="1" dirty="0" smtClean="0">
                <a:solidFill>
                  <a:schemeClr val="bg1"/>
                </a:solidFill>
              </a:rPr>
              <a:t> </a:t>
            </a:r>
            <a:r>
              <a:rPr lang="pt-PT" sz="2000" b="1" dirty="0" err="1" smtClean="0">
                <a:solidFill>
                  <a:schemeClr val="bg1"/>
                </a:solidFill>
              </a:rPr>
              <a:t>patients</a:t>
            </a:r>
            <a:r>
              <a:rPr lang="pt-PT" sz="2000" b="1" dirty="0" smtClean="0">
                <a:solidFill>
                  <a:schemeClr val="bg1"/>
                </a:solidFill>
              </a:rPr>
              <a:t> </a:t>
            </a:r>
            <a:r>
              <a:rPr lang="pt-PT" sz="2000" b="1" dirty="0" err="1" smtClean="0">
                <a:solidFill>
                  <a:schemeClr val="bg1"/>
                </a:solidFill>
              </a:rPr>
              <a:t>didn’t</a:t>
            </a:r>
            <a:r>
              <a:rPr lang="pt-PT" sz="2000" b="1" dirty="0" smtClean="0">
                <a:solidFill>
                  <a:schemeClr val="bg1"/>
                </a:solidFill>
              </a:rPr>
              <a:t> show </a:t>
            </a:r>
            <a:r>
              <a:rPr lang="pt-PT" sz="2000" b="1" dirty="0" err="1" smtClean="0">
                <a:solidFill>
                  <a:schemeClr val="bg1"/>
                </a:solidFill>
              </a:rPr>
              <a:t>hemodynamic</a:t>
            </a:r>
            <a:r>
              <a:rPr lang="pt-PT" sz="2000" b="1" dirty="0" smtClean="0">
                <a:solidFill>
                  <a:schemeClr val="bg1"/>
                </a:solidFill>
              </a:rPr>
              <a:t> </a:t>
            </a:r>
            <a:r>
              <a:rPr lang="pt-PT" sz="2000" b="1" dirty="0" err="1" smtClean="0">
                <a:solidFill>
                  <a:schemeClr val="bg1"/>
                </a:solidFill>
              </a:rPr>
              <a:t>abnormalities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Gráfico 9"/>
          <p:cNvGraphicFramePr/>
          <p:nvPr/>
        </p:nvGraphicFramePr>
        <p:xfrm>
          <a:off x="4427984" y="2276872"/>
          <a:ext cx="4320480" cy="2923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ângulo 10"/>
          <p:cNvSpPr/>
          <p:nvPr/>
        </p:nvSpPr>
        <p:spPr>
          <a:xfrm>
            <a:off x="6804248" y="4859868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43.3% (13)</a:t>
            </a:r>
            <a:endParaRPr lang="en-US" dirty="0"/>
          </a:p>
        </p:txBody>
      </p:sp>
      <p:sp>
        <p:nvSpPr>
          <p:cNvPr id="12" name="Rectângulo 11"/>
          <p:cNvSpPr/>
          <p:nvPr/>
        </p:nvSpPr>
        <p:spPr>
          <a:xfrm>
            <a:off x="5652120" y="4221088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20% (6)</a:t>
            </a:r>
          </a:p>
        </p:txBody>
      </p:sp>
      <p:sp>
        <p:nvSpPr>
          <p:cNvPr id="13" name="Rectângulo 12"/>
          <p:cNvSpPr/>
          <p:nvPr/>
        </p:nvSpPr>
        <p:spPr>
          <a:xfrm>
            <a:off x="5545697" y="5723964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36.7% (11)</a:t>
            </a:r>
            <a:endParaRPr lang="en-US" dirty="0"/>
          </a:p>
        </p:txBody>
      </p:sp>
      <p:sp>
        <p:nvSpPr>
          <p:cNvPr id="14" name="Rectângulo 13"/>
          <p:cNvSpPr/>
          <p:nvPr/>
        </p:nvSpPr>
        <p:spPr>
          <a:xfrm>
            <a:off x="6838663" y="4499828"/>
            <a:ext cx="956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Stenosis</a:t>
            </a:r>
            <a:endParaRPr lang="en-US" dirty="0"/>
          </a:p>
        </p:txBody>
      </p:sp>
      <p:sp>
        <p:nvSpPr>
          <p:cNvPr id="15" name="Rectângulo 14"/>
          <p:cNvSpPr/>
          <p:nvPr/>
        </p:nvSpPr>
        <p:spPr>
          <a:xfrm>
            <a:off x="5617705" y="5363924"/>
            <a:ext cx="995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Oclusion</a:t>
            </a:r>
            <a:endParaRPr lang="en-US" dirty="0"/>
          </a:p>
        </p:txBody>
      </p:sp>
      <p:pic>
        <p:nvPicPr>
          <p:cNvPr id="16" name="Imagem 15" descr="C:\Users\USER\Pictures\crânio (artérias)Willis1.png"/>
          <p:cNvPicPr/>
          <p:nvPr/>
        </p:nvPicPr>
        <p:blipFill>
          <a:blip r:embed="rId3" cstate="print"/>
          <a:srcRect l="13672" t="7857" r="22576" b="11905"/>
          <a:stretch>
            <a:fillRect/>
          </a:stretch>
        </p:blipFill>
        <p:spPr bwMode="auto">
          <a:xfrm>
            <a:off x="7740352" y="332656"/>
            <a:ext cx="90765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pt-PT" dirty="0" smtClean="0"/>
              <a:t>       </a:t>
            </a:r>
            <a:r>
              <a:rPr lang="pt-PT" b="1" dirty="0" err="1" smtClean="0">
                <a:solidFill>
                  <a:schemeClr val="bg1"/>
                </a:solidFill>
              </a:rPr>
              <a:t>Conclusions</a:t>
            </a:r>
            <a:r>
              <a:rPr lang="pt-PT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pt-PT" sz="2400" dirty="0" err="1" smtClean="0">
                <a:solidFill>
                  <a:schemeClr val="bg1"/>
                </a:solidFill>
              </a:rPr>
              <a:t>Diagnosis</a:t>
            </a:r>
            <a:r>
              <a:rPr lang="pt-PT" sz="2400" dirty="0" smtClean="0">
                <a:solidFill>
                  <a:schemeClr val="bg1"/>
                </a:solidFill>
              </a:rPr>
              <a:t> </a:t>
            </a:r>
            <a:r>
              <a:rPr lang="pt-PT" sz="2400" dirty="0" err="1" smtClean="0">
                <a:solidFill>
                  <a:schemeClr val="bg1"/>
                </a:solidFill>
              </a:rPr>
              <a:t>of</a:t>
            </a:r>
            <a:r>
              <a:rPr lang="pt-PT" sz="2400" dirty="0" smtClean="0">
                <a:solidFill>
                  <a:schemeClr val="bg1"/>
                </a:solidFill>
              </a:rPr>
              <a:t> </a:t>
            </a:r>
            <a:r>
              <a:rPr lang="pt-PT" sz="2400" dirty="0" err="1" smtClean="0">
                <a:solidFill>
                  <a:schemeClr val="bg1"/>
                </a:solidFill>
              </a:rPr>
              <a:t>dissections</a:t>
            </a:r>
            <a:r>
              <a:rPr lang="pt-PT" sz="2400" dirty="0" smtClean="0">
                <a:solidFill>
                  <a:schemeClr val="bg1"/>
                </a:solidFill>
              </a:rPr>
              <a:t> </a:t>
            </a:r>
            <a:r>
              <a:rPr lang="pt-PT" sz="2400" dirty="0" err="1" smtClean="0">
                <a:solidFill>
                  <a:schemeClr val="bg1"/>
                </a:solidFill>
              </a:rPr>
              <a:t>of</a:t>
            </a:r>
            <a:r>
              <a:rPr lang="pt-PT" sz="2400" dirty="0" smtClean="0">
                <a:solidFill>
                  <a:schemeClr val="bg1"/>
                </a:solidFill>
              </a:rPr>
              <a:t> </a:t>
            </a:r>
            <a:r>
              <a:rPr lang="pt-PT" sz="2400" dirty="0" err="1" smtClean="0">
                <a:solidFill>
                  <a:schemeClr val="bg1"/>
                </a:solidFill>
              </a:rPr>
              <a:t>the</a:t>
            </a:r>
            <a:r>
              <a:rPr lang="pt-PT" sz="2400" dirty="0" smtClean="0">
                <a:solidFill>
                  <a:schemeClr val="bg1"/>
                </a:solidFill>
              </a:rPr>
              <a:t> vertebral </a:t>
            </a:r>
            <a:r>
              <a:rPr lang="pt-PT" sz="2400" dirty="0" err="1" smtClean="0">
                <a:solidFill>
                  <a:schemeClr val="bg1"/>
                </a:solidFill>
              </a:rPr>
              <a:t>arteries</a:t>
            </a:r>
            <a:r>
              <a:rPr lang="pt-PT" sz="2400" dirty="0" smtClean="0">
                <a:solidFill>
                  <a:schemeClr val="bg1"/>
                </a:solidFill>
              </a:rPr>
              <a:t> </a:t>
            </a:r>
            <a:r>
              <a:rPr lang="pt-PT" sz="2400" dirty="0" err="1" smtClean="0">
                <a:solidFill>
                  <a:schemeClr val="bg1"/>
                </a:solidFill>
              </a:rPr>
              <a:t>is</a:t>
            </a:r>
            <a:r>
              <a:rPr lang="pt-PT" sz="2400" dirty="0" smtClean="0">
                <a:solidFill>
                  <a:schemeClr val="bg1"/>
                </a:solidFill>
              </a:rPr>
              <a:t> a </a:t>
            </a:r>
            <a:r>
              <a:rPr lang="pt-PT" sz="2400" dirty="0" err="1" smtClean="0">
                <a:solidFill>
                  <a:schemeClr val="bg1"/>
                </a:solidFill>
              </a:rPr>
              <a:t>difficult</a:t>
            </a:r>
            <a:r>
              <a:rPr lang="pt-PT" sz="2400" dirty="0" smtClean="0">
                <a:solidFill>
                  <a:schemeClr val="bg1"/>
                </a:solidFill>
              </a:rPr>
              <a:t> </a:t>
            </a:r>
            <a:r>
              <a:rPr lang="pt-PT" sz="2400" dirty="0" err="1" smtClean="0">
                <a:solidFill>
                  <a:schemeClr val="bg1"/>
                </a:solidFill>
              </a:rPr>
              <a:t>issue</a:t>
            </a:r>
            <a:r>
              <a:rPr lang="pt-PT" sz="2400" dirty="0" smtClean="0">
                <a:solidFill>
                  <a:schemeClr val="bg1"/>
                </a:solidFill>
              </a:rPr>
              <a:t> </a:t>
            </a:r>
            <a:r>
              <a:rPr lang="pt-PT" sz="2400" dirty="0" err="1" smtClean="0">
                <a:solidFill>
                  <a:schemeClr val="bg1"/>
                </a:solidFill>
              </a:rPr>
              <a:t>since</a:t>
            </a:r>
            <a:r>
              <a:rPr lang="pt-PT" sz="2400" dirty="0" smtClean="0">
                <a:solidFill>
                  <a:schemeClr val="bg1"/>
                </a:solidFill>
              </a:rPr>
              <a:t> </a:t>
            </a:r>
            <a:r>
              <a:rPr lang="pt-PT" sz="2400" dirty="0" err="1" smtClean="0">
                <a:solidFill>
                  <a:schemeClr val="bg1"/>
                </a:solidFill>
              </a:rPr>
              <a:t>frequently</a:t>
            </a:r>
            <a:r>
              <a:rPr lang="pt-PT" sz="2400" dirty="0" smtClean="0">
                <a:solidFill>
                  <a:schemeClr val="bg1"/>
                </a:solidFill>
              </a:rPr>
              <a:t> no </a:t>
            </a:r>
            <a:r>
              <a:rPr lang="pt-PT" sz="2400" dirty="0" err="1" smtClean="0">
                <a:solidFill>
                  <a:schemeClr val="bg1"/>
                </a:solidFill>
              </a:rPr>
              <a:t>specific</a:t>
            </a:r>
            <a:r>
              <a:rPr lang="pt-PT" sz="2400" dirty="0" smtClean="0">
                <a:solidFill>
                  <a:schemeClr val="bg1"/>
                </a:solidFill>
              </a:rPr>
              <a:t> </a:t>
            </a:r>
            <a:r>
              <a:rPr lang="pt-PT" sz="2400" dirty="0" err="1" smtClean="0">
                <a:solidFill>
                  <a:schemeClr val="bg1"/>
                </a:solidFill>
              </a:rPr>
              <a:t>imaging</a:t>
            </a:r>
            <a:r>
              <a:rPr lang="pt-PT" sz="2400" dirty="0" smtClean="0">
                <a:solidFill>
                  <a:schemeClr val="bg1"/>
                </a:solidFill>
              </a:rPr>
              <a:t> </a:t>
            </a:r>
            <a:r>
              <a:rPr lang="pt-PT" sz="2400" dirty="0" err="1" smtClean="0">
                <a:solidFill>
                  <a:schemeClr val="bg1"/>
                </a:solidFill>
              </a:rPr>
              <a:t>aspects</a:t>
            </a:r>
            <a:r>
              <a:rPr lang="pt-PT" sz="2400" dirty="0" smtClean="0">
                <a:solidFill>
                  <a:schemeClr val="bg1"/>
                </a:solidFill>
              </a:rPr>
              <a:t> are </a:t>
            </a:r>
            <a:r>
              <a:rPr lang="pt-PT" sz="2400" dirty="0" err="1" smtClean="0">
                <a:solidFill>
                  <a:schemeClr val="bg1"/>
                </a:solidFill>
              </a:rPr>
              <a:t>identified</a:t>
            </a:r>
            <a:r>
              <a:rPr lang="pt-PT" sz="2400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pt-PT" sz="2400" dirty="0" smtClean="0">
                <a:solidFill>
                  <a:schemeClr val="bg1"/>
                </a:solidFill>
              </a:rPr>
              <a:t>         In </a:t>
            </a:r>
            <a:r>
              <a:rPr lang="pt-PT" sz="2400" dirty="0" err="1" smtClean="0">
                <a:solidFill>
                  <a:schemeClr val="bg1"/>
                </a:solidFill>
              </a:rPr>
              <a:t>our</a:t>
            </a:r>
            <a:r>
              <a:rPr lang="pt-PT" sz="2400" dirty="0" smtClean="0">
                <a:solidFill>
                  <a:schemeClr val="bg1"/>
                </a:solidFill>
              </a:rPr>
              <a:t> series:</a:t>
            </a:r>
          </a:p>
          <a:p>
            <a:r>
              <a:rPr lang="pt-PT" sz="2400" dirty="0" smtClean="0">
                <a:solidFill>
                  <a:schemeClr val="bg1"/>
                </a:solidFill>
              </a:rPr>
              <a:t>Cervical Color Duplex </a:t>
            </a:r>
            <a:r>
              <a:rPr lang="pt-PT" sz="2400" dirty="0" err="1" smtClean="0">
                <a:solidFill>
                  <a:schemeClr val="bg1"/>
                </a:solidFill>
              </a:rPr>
              <a:t>exams</a:t>
            </a:r>
            <a:r>
              <a:rPr lang="pt-PT" sz="2400" dirty="0" smtClean="0">
                <a:solidFill>
                  <a:schemeClr val="bg1"/>
                </a:solidFill>
              </a:rPr>
              <a:t> </a:t>
            </a:r>
            <a:r>
              <a:rPr lang="pt-PT" sz="2400" dirty="0" err="1" smtClean="0">
                <a:solidFill>
                  <a:schemeClr val="bg1"/>
                </a:solidFill>
              </a:rPr>
              <a:t>were</a:t>
            </a:r>
            <a:r>
              <a:rPr lang="pt-PT" sz="2400" dirty="0" smtClean="0">
                <a:solidFill>
                  <a:schemeClr val="bg1"/>
                </a:solidFill>
              </a:rPr>
              <a:t> in </a:t>
            </a:r>
            <a:r>
              <a:rPr lang="pt-PT" sz="2400" dirty="0" err="1" smtClean="0">
                <a:solidFill>
                  <a:schemeClr val="bg1"/>
                </a:solidFill>
              </a:rPr>
              <a:t>agreement</a:t>
            </a:r>
            <a:r>
              <a:rPr lang="pt-PT" sz="2400" dirty="0" smtClean="0">
                <a:solidFill>
                  <a:schemeClr val="bg1"/>
                </a:solidFill>
              </a:rPr>
              <a:t> </a:t>
            </a:r>
            <a:r>
              <a:rPr lang="pt-PT" sz="2400" dirty="0" err="1" smtClean="0">
                <a:solidFill>
                  <a:schemeClr val="bg1"/>
                </a:solidFill>
              </a:rPr>
              <a:t>with</a:t>
            </a:r>
            <a:r>
              <a:rPr lang="pt-PT" sz="2400" dirty="0" smtClean="0">
                <a:solidFill>
                  <a:schemeClr val="bg1"/>
                </a:solidFill>
              </a:rPr>
              <a:t> </a:t>
            </a:r>
            <a:r>
              <a:rPr lang="pt-PT" sz="2400" dirty="0" err="1" smtClean="0">
                <a:solidFill>
                  <a:schemeClr val="bg1"/>
                </a:solidFill>
              </a:rPr>
              <a:t>the</a:t>
            </a:r>
            <a:r>
              <a:rPr lang="pt-PT" sz="2400" dirty="0" smtClean="0">
                <a:solidFill>
                  <a:schemeClr val="bg1"/>
                </a:solidFill>
              </a:rPr>
              <a:t> </a:t>
            </a:r>
            <a:r>
              <a:rPr lang="pt-PT" sz="2400" dirty="0" err="1" smtClean="0">
                <a:solidFill>
                  <a:schemeClr val="bg1"/>
                </a:solidFill>
              </a:rPr>
              <a:t>imaging</a:t>
            </a:r>
            <a:r>
              <a:rPr lang="pt-PT" sz="2400" dirty="0" smtClean="0">
                <a:solidFill>
                  <a:schemeClr val="bg1"/>
                </a:solidFill>
              </a:rPr>
              <a:t> </a:t>
            </a:r>
            <a:r>
              <a:rPr lang="pt-PT" sz="2400" dirty="0" err="1" smtClean="0">
                <a:solidFill>
                  <a:schemeClr val="bg1"/>
                </a:solidFill>
              </a:rPr>
              <a:t>diameter</a:t>
            </a:r>
            <a:r>
              <a:rPr lang="pt-PT" sz="2400" dirty="0" smtClean="0">
                <a:solidFill>
                  <a:schemeClr val="bg1"/>
                </a:solidFill>
              </a:rPr>
              <a:t> to </a:t>
            </a:r>
            <a:r>
              <a:rPr lang="pt-PT" sz="2400" dirty="0" err="1" smtClean="0">
                <a:solidFill>
                  <a:schemeClr val="bg1"/>
                </a:solidFill>
              </a:rPr>
              <a:t>identify</a:t>
            </a:r>
            <a:r>
              <a:rPr lang="pt-PT" sz="2400" dirty="0" smtClean="0">
                <a:solidFill>
                  <a:schemeClr val="bg1"/>
                </a:solidFill>
              </a:rPr>
              <a:t> </a:t>
            </a:r>
            <a:r>
              <a:rPr lang="pt-PT" sz="2400" dirty="0" err="1" smtClean="0">
                <a:solidFill>
                  <a:schemeClr val="bg1"/>
                </a:solidFill>
              </a:rPr>
              <a:t>dominance</a:t>
            </a:r>
            <a:r>
              <a:rPr lang="pt-PT" sz="2400" dirty="0" smtClean="0">
                <a:solidFill>
                  <a:schemeClr val="bg1"/>
                </a:solidFill>
              </a:rPr>
              <a:t> </a:t>
            </a:r>
            <a:r>
              <a:rPr lang="pt-PT" sz="2400" dirty="0" err="1" smtClean="0">
                <a:solidFill>
                  <a:schemeClr val="bg1"/>
                </a:solidFill>
              </a:rPr>
              <a:t>of</a:t>
            </a:r>
            <a:r>
              <a:rPr lang="pt-PT" sz="2400" dirty="0" smtClean="0">
                <a:solidFill>
                  <a:schemeClr val="bg1"/>
                </a:solidFill>
              </a:rPr>
              <a:t>  vertebral </a:t>
            </a:r>
            <a:r>
              <a:rPr lang="pt-PT" sz="2400" dirty="0" err="1" smtClean="0">
                <a:solidFill>
                  <a:schemeClr val="bg1"/>
                </a:solidFill>
              </a:rPr>
              <a:t>arteries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smtClean="0">
                <a:solidFill>
                  <a:schemeClr val="bg1"/>
                </a:solidFill>
              </a:rPr>
              <a:t>(</a:t>
            </a:r>
            <a:r>
              <a:rPr lang="pt-PT" sz="2400" dirty="0" err="1" smtClean="0">
                <a:solidFill>
                  <a:schemeClr val="bg1"/>
                </a:solidFill>
              </a:rPr>
              <a:t>Kappa</a:t>
            </a:r>
            <a:r>
              <a:rPr lang="pt-PT" sz="2400" dirty="0" smtClean="0">
                <a:solidFill>
                  <a:schemeClr val="bg1"/>
                </a:solidFill>
              </a:rPr>
              <a:t> 35%).</a:t>
            </a:r>
          </a:p>
          <a:p>
            <a:r>
              <a:rPr lang="pt-PT" sz="2400" dirty="0">
                <a:solidFill>
                  <a:schemeClr val="bg1"/>
                </a:solidFill>
              </a:rPr>
              <a:t>I</a:t>
            </a:r>
            <a:r>
              <a:rPr lang="pt-PT" sz="2400" dirty="0" smtClean="0">
                <a:solidFill>
                  <a:schemeClr val="bg1"/>
                </a:solidFill>
              </a:rPr>
              <a:t>n cases </a:t>
            </a:r>
            <a:r>
              <a:rPr lang="pt-PT" sz="2400" dirty="0" err="1" smtClean="0">
                <a:solidFill>
                  <a:schemeClr val="bg1"/>
                </a:solidFill>
              </a:rPr>
              <a:t>of</a:t>
            </a:r>
            <a:r>
              <a:rPr lang="pt-PT" sz="2400" dirty="0" smtClean="0">
                <a:solidFill>
                  <a:schemeClr val="bg1"/>
                </a:solidFill>
              </a:rPr>
              <a:t> </a:t>
            </a:r>
            <a:r>
              <a:rPr lang="pt-PT" sz="2400" dirty="0" smtClean="0">
                <a:solidFill>
                  <a:schemeClr val="bg1"/>
                </a:solidFill>
              </a:rPr>
              <a:t>Vertebral </a:t>
            </a:r>
            <a:r>
              <a:rPr lang="pt-PT" sz="2400" dirty="0" err="1" smtClean="0">
                <a:solidFill>
                  <a:schemeClr val="bg1"/>
                </a:solidFill>
              </a:rPr>
              <a:t>assimetries</a:t>
            </a:r>
            <a:r>
              <a:rPr lang="pt-PT" sz="2400" dirty="0" smtClean="0">
                <a:solidFill>
                  <a:schemeClr val="bg1"/>
                </a:solidFill>
              </a:rPr>
              <a:t>, </a:t>
            </a:r>
            <a:r>
              <a:rPr lang="pt-PT" sz="2400" dirty="0" err="1" smtClean="0">
                <a:solidFill>
                  <a:schemeClr val="bg1"/>
                </a:solidFill>
              </a:rPr>
              <a:t>dissections</a:t>
            </a:r>
            <a:r>
              <a:rPr lang="pt-PT" sz="2400" dirty="0" smtClean="0">
                <a:solidFill>
                  <a:schemeClr val="bg1"/>
                </a:solidFill>
              </a:rPr>
              <a:t> </a:t>
            </a:r>
            <a:r>
              <a:rPr lang="pt-PT" sz="2400" dirty="0" err="1" smtClean="0">
                <a:solidFill>
                  <a:schemeClr val="bg1"/>
                </a:solidFill>
              </a:rPr>
              <a:t>ocurred</a:t>
            </a:r>
            <a:r>
              <a:rPr lang="pt-PT" sz="2400" dirty="0" smtClean="0">
                <a:solidFill>
                  <a:schemeClr val="bg1"/>
                </a:solidFill>
              </a:rPr>
              <a:t> </a:t>
            </a:r>
            <a:r>
              <a:rPr lang="pt-PT" sz="2400" dirty="0" err="1" smtClean="0">
                <a:solidFill>
                  <a:schemeClr val="bg1"/>
                </a:solidFill>
              </a:rPr>
              <a:t>mainly</a:t>
            </a:r>
            <a:r>
              <a:rPr lang="pt-PT" sz="2400" dirty="0" smtClean="0">
                <a:solidFill>
                  <a:schemeClr val="bg1"/>
                </a:solidFill>
              </a:rPr>
              <a:t> in </a:t>
            </a:r>
            <a:r>
              <a:rPr lang="pt-PT" sz="2400" dirty="0" err="1" smtClean="0">
                <a:solidFill>
                  <a:schemeClr val="bg1"/>
                </a:solidFill>
              </a:rPr>
              <a:t>the</a:t>
            </a:r>
            <a:r>
              <a:rPr lang="pt-PT" sz="2400" dirty="0" smtClean="0">
                <a:solidFill>
                  <a:schemeClr val="bg1"/>
                </a:solidFill>
              </a:rPr>
              <a:t> non-</a:t>
            </a:r>
            <a:r>
              <a:rPr lang="pt-PT" sz="2400" dirty="0" err="1" smtClean="0">
                <a:solidFill>
                  <a:schemeClr val="bg1"/>
                </a:solidFill>
              </a:rPr>
              <a:t>dominant</a:t>
            </a:r>
            <a:r>
              <a:rPr lang="pt-PT" sz="2400" dirty="0" smtClean="0">
                <a:solidFill>
                  <a:schemeClr val="bg1"/>
                </a:solidFill>
              </a:rPr>
              <a:t> </a:t>
            </a:r>
            <a:r>
              <a:rPr lang="pt-PT" sz="2400" dirty="0" err="1" smtClean="0">
                <a:solidFill>
                  <a:schemeClr val="bg1"/>
                </a:solidFill>
              </a:rPr>
              <a:t>one</a:t>
            </a:r>
            <a:r>
              <a:rPr lang="pt-PT" sz="2400" dirty="0" smtClean="0">
                <a:solidFill>
                  <a:schemeClr val="bg1"/>
                </a:solidFill>
              </a:rPr>
              <a:t>. (p=0.02)</a:t>
            </a:r>
            <a:endParaRPr lang="pt-PT" sz="2400" dirty="0">
              <a:solidFill>
                <a:schemeClr val="bg1"/>
              </a:solidFill>
            </a:endParaRPr>
          </a:p>
        </p:txBody>
      </p:sp>
      <p:pic>
        <p:nvPicPr>
          <p:cNvPr id="4" name="Imagem 3" descr="C:\Users\USER\Pictures\crânio (artérias)Willis1.png"/>
          <p:cNvPicPr/>
          <p:nvPr/>
        </p:nvPicPr>
        <p:blipFill>
          <a:blip r:embed="rId2" cstate="print"/>
          <a:srcRect l="13672" t="7857" r="22576" b="11905"/>
          <a:stretch>
            <a:fillRect/>
          </a:stretch>
        </p:blipFill>
        <p:spPr bwMode="auto">
          <a:xfrm>
            <a:off x="7740352" y="332656"/>
            <a:ext cx="90765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Thank</a:t>
            </a:r>
            <a:r>
              <a:rPr lang="pt-PT" dirty="0" smtClean="0"/>
              <a:t> </a:t>
            </a:r>
            <a:r>
              <a:rPr lang="pt-PT" dirty="0" err="1" smtClean="0"/>
              <a:t>you</a:t>
            </a:r>
            <a:endParaRPr lang="pt-P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7160" t="17767" r="5589" b="42412"/>
          <a:stretch>
            <a:fillRect/>
          </a:stretch>
        </p:blipFill>
        <p:spPr bwMode="auto">
          <a:xfrm>
            <a:off x="611560" y="1628800"/>
            <a:ext cx="799288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/>
          <p:nvPr/>
        </p:nvSpPr>
        <p:spPr>
          <a:xfrm>
            <a:off x="7236296" y="1628800"/>
            <a:ext cx="1368152" cy="432048"/>
          </a:xfrm>
          <a:prstGeom prst="rect">
            <a:avLst/>
          </a:prstGeom>
          <a:solidFill>
            <a:srgbClr val="5DAA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Vertebral </a:t>
            </a:r>
            <a:r>
              <a:rPr lang="pt-PT" dirty="0" err="1" smtClean="0"/>
              <a:t>Artery</a:t>
            </a:r>
            <a:r>
              <a:rPr lang="pt-PT" dirty="0" smtClean="0"/>
              <a:t> </a:t>
            </a:r>
            <a:r>
              <a:rPr lang="pt-PT" dirty="0" err="1" smtClean="0"/>
              <a:t>Dissections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endParaRPr lang="pt-PT" dirty="0" smtClean="0">
              <a:solidFill>
                <a:schemeClr val="bg1"/>
              </a:solidFill>
            </a:endParaRPr>
          </a:p>
          <a:p>
            <a:r>
              <a:rPr lang="pt-PT" sz="2800" dirty="0" smtClean="0">
                <a:solidFill>
                  <a:schemeClr val="bg1"/>
                </a:solidFill>
              </a:rPr>
              <a:t>Vertebral </a:t>
            </a:r>
            <a:r>
              <a:rPr lang="pt-PT" sz="2800" dirty="0" err="1" smtClean="0">
                <a:solidFill>
                  <a:schemeClr val="bg1"/>
                </a:solidFill>
              </a:rPr>
              <a:t>arteries</a:t>
            </a:r>
            <a:r>
              <a:rPr lang="pt-PT" sz="2800" dirty="0" smtClean="0">
                <a:solidFill>
                  <a:schemeClr val="bg1"/>
                </a:solidFill>
              </a:rPr>
              <a:t> </a:t>
            </a:r>
            <a:r>
              <a:rPr lang="pt-PT" sz="2800" dirty="0" err="1" smtClean="0">
                <a:solidFill>
                  <a:schemeClr val="bg1"/>
                </a:solidFill>
              </a:rPr>
              <a:t>dissections</a:t>
            </a:r>
            <a:r>
              <a:rPr lang="pt-PT" sz="2800" dirty="0" smtClean="0">
                <a:solidFill>
                  <a:schemeClr val="bg1"/>
                </a:solidFill>
              </a:rPr>
              <a:t> </a:t>
            </a:r>
            <a:r>
              <a:rPr lang="pt-PT" sz="2800" dirty="0" err="1" smtClean="0">
                <a:solidFill>
                  <a:schemeClr val="bg1"/>
                </a:solidFill>
              </a:rPr>
              <a:t>is</a:t>
            </a:r>
            <a:r>
              <a:rPr lang="pt-PT" sz="2800" dirty="0" smtClean="0">
                <a:solidFill>
                  <a:schemeClr val="bg1"/>
                </a:solidFill>
              </a:rPr>
              <a:t> </a:t>
            </a:r>
            <a:r>
              <a:rPr lang="pt-PT" sz="2800" dirty="0" err="1" smtClean="0">
                <a:solidFill>
                  <a:schemeClr val="bg1"/>
                </a:solidFill>
              </a:rPr>
              <a:t>the</a:t>
            </a:r>
            <a:r>
              <a:rPr lang="pt-PT" sz="2800" dirty="0" smtClean="0">
                <a:solidFill>
                  <a:schemeClr val="bg1"/>
                </a:solidFill>
              </a:rPr>
              <a:t> cause </a:t>
            </a:r>
            <a:r>
              <a:rPr lang="pt-PT" sz="2800" dirty="0" err="1" smtClean="0">
                <a:solidFill>
                  <a:schemeClr val="bg1"/>
                </a:solidFill>
              </a:rPr>
              <a:t>of</a:t>
            </a:r>
            <a:r>
              <a:rPr lang="pt-PT" sz="2800" dirty="0" smtClean="0">
                <a:solidFill>
                  <a:schemeClr val="bg1"/>
                </a:solidFill>
              </a:rPr>
              <a:t> </a:t>
            </a:r>
            <a:r>
              <a:rPr lang="pt-PT" sz="2800" dirty="0" err="1" smtClean="0">
                <a:solidFill>
                  <a:schemeClr val="bg1"/>
                </a:solidFill>
              </a:rPr>
              <a:t>about</a:t>
            </a:r>
            <a:r>
              <a:rPr lang="pt-PT" sz="2800" dirty="0" smtClean="0">
                <a:solidFill>
                  <a:schemeClr val="bg1"/>
                </a:solidFill>
              </a:rPr>
              <a:t>  2 % </a:t>
            </a:r>
            <a:r>
              <a:rPr lang="pt-PT" sz="2800" dirty="0" err="1" smtClean="0">
                <a:solidFill>
                  <a:schemeClr val="bg1"/>
                </a:solidFill>
              </a:rPr>
              <a:t>of</a:t>
            </a:r>
            <a:r>
              <a:rPr lang="pt-PT" sz="2800" dirty="0" smtClean="0">
                <a:solidFill>
                  <a:schemeClr val="bg1"/>
                </a:solidFill>
              </a:rPr>
              <a:t> </a:t>
            </a:r>
            <a:r>
              <a:rPr lang="pt-PT" sz="2800" dirty="0" err="1" smtClean="0">
                <a:solidFill>
                  <a:schemeClr val="bg1"/>
                </a:solidFill>
              </a:rPr>
              <a:t>all</a:t>
            </a:r>
            <a:r>
              <a:rPr lang="pt-PT" sz="2800" dirty="0" smtClean="0">
                <a:solidFill>
                  <a:schemeClr val="bg1"/>
                </a:solidFill>
              </a:rPr>
              <a:t>  </a:t>
            </a:r>
            <a:r>
              <a:rPr lang="pt-PT" sz="2800" dirty="0" smtClean="0">
                <a:solidFill>
                  <a:schemeClr val="bg1"/>
                </a:solidFill>
              </a:rPr>
              <a:t>Vertebro-Basilar </a:t>
            </a:r>
            <a:r>
              <a:rPr lang="pt-PT" sz="2800" dirty="0" err="1" smtClean="0">
                <a:solidFill>
                  <a:schemeClr val="bg1"/>
                </a:solidFill>
              </a:rPr>
              <a:t>strokes</a:t>
            </a:r>
            <a:r>
              <a:rPr lang="pt-PT" sz="2800" dirty="0" smtClean="0">
                <a:solidFill>
                  <a:schemeClr val="bg1"/>
                </a:solidFill>
              </a:rPr>
              <a:t>.</a:t>
            </a:r>
          </a:p>
          <a:p>
            <a:r>
              <a:rPr lang="pt-PT" sz="2800" dirty="0" err="1" smtClean="0">
                <a:solidFill>
                  <a:schemeClr val="bg1"/>
                </a:solidFill>
              </a:rPr>
              <a:t>Most</a:t>
            </a:r>
            <a:r>
              <a:rPr lang="pt-PT" sz="2800" dirty="0" smtClean="0">
                <a:solidFill>
                  <a:schemeClr val="bg1"/>
                </a:solidFill>
              </a:rPr>
              <a:t> </a:t>
            </a:r>
            <a:r>
              <a:rPr lang="pt-PT" sz="2800" dirty="0" err="1" smtClean="0">
                <a:solidFill>
                  <a:schemeClr val="bg1"/>
                </a:solidFill>
              </a:rPr>
              <a:t>of</a:t>
            </a:r>
            <a:r>
              <a:rPr lang="pt-PT" sz="2800" dirty="0" smtClean="0">
                <a:solidFill>
                  <a:schemeClr val="bg1"/>
                </a:solidFill>
              </a:rPr>
              <a:t> </a:t>
            </a:r>
            <a:r>
              <a:rPr lang="pt-PT" sz="2800" dirty="0" err="1" smtClean="0">
                <a:solidFill>
                  <a:schemeClr val="bg1"/>
                </a:solidFill>
              </a:rPr>
              <a:t>them</a:t>
            </a:r>
            <a:r>
              <a:rPr lang="pt-PT" sz="2800" dirty="0" smtClean="0">
                <a:solidFill>
                  <a:schemeClr val="bg1"/>
                </a:solidFill>
              </a:rPr>
              <a:t> </a:t>
            </a:r>
            <a:r>
              <a:rPr lang="pt-PT" sz="2800" dirty="0" err="1" smtClean="0">
                <a:solidFill>
                  <a:schemeClr val="bg1"/>
                </a:solidFill>
              </a:rPr>
              <a:t>occur</a:t>
            </a:r>
            <a:r>
              <a:rPr lang="pt-PT" sz="2800" dirty="0" smtClean="0">
                <a:solidFill>
                  <a:schemeClr val="bg1"/>
                </a:solidFill>
              </a:rPr>
              <a:t> </a:t>
            </a:r>
            <a:r>
              <a:rPr lang="pt-PT" sz="2800" dirty="0" err="1" smtClean="0">
                <a:solidFill>
                  <a:schemeClr val="bg1"/>
                </a:solidFill>
              </a:rPr>
              <a:t>spontaneously</a:t>
            </a:r>
            <a:r>
              <a:rPr lang="pt-PT" sz="2800" dirty="0" smtClean="0">
                <a:solidFill>
                  <a:schemeClr val="bg1"/>
                </a:solidFill>
              </a:rPr>
              <a:t> in </a:t>
            </a:r>
            <a:r>
              <a:rPr lang="pt-PT" sz="2800" dirty="0" err="1" smtClean="0">
                <a:solidFill>
                  <a:schemeClr val="bg1"/>
                </a:solidFill>
              </a:rPr>
              <a:t>young</a:t>
            </a:r>
            <a:r>
              <a:rPr lang="pt-PT" sz="2800" dirty="0" smtClean="0">
                <a:solidFill>
                  <a:schemeClr val="bg1"/>
                </a:solidFill>
              </a:rPr>
              <a:t>  </a:t>
            </a:r>
            <a:r>
              <a:rPr lang="pt-PT" sz="2800" dirty="0" err="1" smtClean="0">
                <a:solidFill>
                  <a:schemeClr val="bg1"/>
                </a:solidFill>
              </a:rPr>
              <a:t>population</a:t>
            </a:r>
            <a:endParaRPr lang="pt-PT" sz="2800" dirty="0" smtClean="0">
              <a:solidFill>
                <a:schemeClr val="bg1"/>
              </a:solidFill>
            </a:endParaRPr>
          </a:p>
          <a:p>
            <a:r>
              <a:rPr lang="pt-PT" sz="2800" dirty="0" err="1" smtClean="0">
                <a:solidFill>
                  <a:schemeClr val="bg1"/>
                </a:solidFill>
              </a:rPr>
              <a:t>They</a:t>
            </a:r>
            <a:r>
              <a:rPr lang="pt-PT" sz="2800" dirty="0" smtClean="0">
                <a:solidFill>
                  <a:schemeClr val="bg1"/>
                </a:solidFill>
              </a:rPr>
              <a:t> </a:t>
            </a:r>
            <a:r>
              <a:rPr lang="pt-PT" sz="2800" dirty="0" err="1" smtClean="0">
                <a:solidFill>
                  <a:schemeClr val="bg1"/>
                </a:solidFill>
              </a:rPr>
              <a:t>seem</a:t>
            </a:r>
            <a:r>
              <a:rPr lang="pt-PT" sz="2800" dirty="0" smtClean="0">
                <a:solidFill>
                  <a:schemeClr val="bg1"/>
                </a:solidFill>
              </a:rPr>
              <a:t> to </a:t>
            </a:r>
            <a:r>
              <a:rPr lang="pt-PT" sz="2800" dirty="0" err="1" smtClean="0">
                <a:solidFill>
                  <a:schemeClr val="bg1"/>
                </a:solidFill>
              </a:rPr>
              <a:t>occur</a:t>
            </a:r>
            <a:r>
              <a:rPr lang="pt-PT" sz="2800" dirty="0" smtClean="0">
                <a:solidFill>
                  <a:schemeClr val="bg1"/>
                </a:solidFill>
              </a:rPr>
              <a:t> more </a:t>
            </a:r>
            <a:r>
              <a:rPr lang="pt-PT" sz="2800" dirty="0" err="1" smtClean="0">
                <a:solidFill>
                  <a:schemeClr val="bg1"/>
                </a:solidFill>
              </a:rPr>
              <a:t>frequently</a:t>
            </a:r>
            <a:r>
              <a:rPr lang="pt-PT" sz="2800" dirty="0" smtClean="0">
                <a:solidFill>
                  <a:schemeClr val="bg1"/>
                </a:solidFill>
              </a:rPr>
              <a:t> in </a:t>
            </a:r>
            <a:r>
              <a:rPr lang="pt-PT" sz="2800" dirty="0" err="1" smtClean="0">
                <a:solidFill>
                  <a:schemeClr val="bg1"/>
                </a:solidFill>
              </a:rPr>
              <a:t>hipoplastic</a:t>
            </a:r>
            <a:r>
              <a:rPr lang="pt-PT" sz="2800" dirty="0" smtClean="0">
                <a:solidFill>
                  <a:schemeClr val="bg1"/>
                </a:solidFill>
              </a:rPr>
              <a:t> </a:t>
            </a:r>
            <a:r>
              <a:rPr lang="pt-PT" sz="2800" dirty="0" err="1" smtClean="0">
                <a:solidFill>
                  <a:schemeClr val="bg1"/>
                </a:solidFill>
              </a:rPr>
              <a:t>vessels</a:t>
            </a:r>
            <a:r>
              <a:rPr lang="pt-PT" sz="2800" dirty="0" smtClean="0">
                <a:solidFill>
                  <a:schemeClr val="bg1"/>
                </a:solidFill>
              </a:rPr>
              <a:t> </a:t>
            </a:r>
          </a:p>
          <a:p>
            <a:endParaRPr lang="pt-PT" dirty="0"/>
          </a:p>
        </p:txBody>
      </p:sp>
      <p:pic>
        <p:nvPicPr>
          <p:cNvPr id="4" name="Imagem 3" descr="C:\Users\USER\Pictures\crânio (artérias)Willis1.png"/>
          <p:cNvPicPr/>
          <p:nvPr/>
        </p:nvPicPr>
        <p:blipFill>
          <a:blip r:embed="rId2" cstate="print"/>
          <a:srcRect l="13672" t="7857" r="22576" b="11905"/>
          <a:stretch>
            <a:fillRect/>
          </a:stretch>
        </p:blipFill>
        <p:spPr bwMode="auto">
          <a:xfrm>
            <a:off x="7740352" y="332656"/>
            <a:ext cx="90765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Vertebral </a:t>
            </a:r>
            <a:r>
              <a:rPr lang="pt-PT" sz="3600" dirty="0" err="1" smtClean="0"/>
              <a:t>Artery</a:t>
            </a:r>
            <a:r>
              <a:rPr lang="pt-PT" sz="3600" dirty="0" smtClean="0"/>
              <a:t> </a:t>
            </a:r>
            <a:r>
              <a:rPr lang="pt-PT" sz="3600" dirty="0" err="1" smtClean="0"/>
              <a:t>Dissections</a:t>
            </a:r>
            <a:endParaRPr lang="pt-PT" sz="3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pPr>
              <a:buNone/>
            </a:pPr>
            <a:r>
              <a:rPr lang="pt-PT" dirty="0" smtClean="0">
                <a:solidFill>
                  <a:schemeClr val="bg1"/>
                </a:solidFill>
              </a:rPr>
              <a:t>      AIM</a:t>
            </a:r>
          </a:p>
          <a:p>
            <a:r>
              <a:rPr lang="pt-PT" sz="2800" dirty="0" smtClean="0">
                <a:solidFill>
                  <a:schemeClr val="bg1"/>
                </a:solidFill>
              </a:rPr>
              <a:t>To </a:t>
            </a:r>
            <a:r>
              <a:rPr lang="pt-PT" sz="2800" dirty="0" err="1" smtClean="0">
                <a:solidFill>
                  <a:schemeClr val="bg1"/>
                </a:solidFill>
              </a:rPr>
              <a:t>identify</a:t>
            </a:r>
            <a:r>
              <a:rPr lang="pt-PT" sz="2800" dirty="0" smtClean="0">
                <a:solidFill>
                  <a:schemeClr val="bg1"/>
                </a:solidFill>
              </a:rPr>
              <a:t> </a:t>
            </a:r>
            <a:r>
              <a:rPr lang="pt-PT" sz="2800" dirty="0" err="1" smtClean="0">
                <a:solidFill>
                  <a:schemeClr val="bg1"/>
                </a:solidFill>
              </a:rPr>
              <a:t>the</a:t>
            </a:r>
            <a:r>
              <a:rPr lang="pt-PT" sz="2800" dirty="0" smtClean="0">
                <a:solidFill>
                  <a:schemeClr val="bg1"/>
                </a:solidFill>
              </a:rPr>
              <a:t> </a:t>
            </a:r>
            <a:r>
              <a:rPr lang="pt-PT" sz="2800" dirty="0" err="1" smtClean="0">
                <a:solidFill>
                  <a:schemeClr val="bg1"/>
                </a:solidFill>
              </a:rPr>
              <a:t>prevalence</a:t>
            </a:r>
            <a:r>
              <a:rPr lang="pt-PT" sz="2800" dirty="0" smtClean="0">
                <a:solidFill>
                  <a:schemeClr val="bg1"/>
                </a:solidFill>
              </a:rPr>
              <a:t> </a:t>
            </a:r>
            <a:r>
              <a:rPr lang="pt-PT" sz="2800" dirty="0" err="1" smtClean="0">
                <a:solidFill>
                  <a:schemeClr val="bg1"/>
                </a:solidFill>
              </a:rPr>
              <a:t>of</a:t>
            </a:r>
            <a:r>
              <a:rPr lang="pt-PT" sz="2800" dirty="0" smtClean="0">
                <a:solidFill>
                  <a:schemeClr val="bg1"/>
                </a:solidFill>
              </a:rPr>
              <a:t> </a:t>
            </a:r>
            <a:r>
              <a:rPr lang="pt-PT" sz="2800" dirty="0" err="1" smtClean="0">
                <a:solidFill>
                  <a:schemeClr val="bg1"/>
                </a:solidFill>
              </a:rPr>
              <a:t>the</a:t>
            </a:r>
            <a:r>
              <a:rPr lang="pt-PT" sz="2800" dirty="0" smtClean="0">
                <a:solidFill>
                  <a:schemeClr val="bg1"/>
                </a:solidFill>
              </a:rPr>
              <a:t> </a:t>
            </a:r>
            <a:r>
              <a:rPr lang="pt-PT" sz="2800" dirty="0" err="1" smtClean="0">
                <a:solidFill>
                  <a:schemeClr val="bg1"/>
                </a:solidFill>
              </a:rPr>
              <a:t>different</a:t>
            </a:r>
            <a:r>
              <a:rPr lang="pt-PT" sz="2800" dirty="0" smtClean="0">
                <a:solidFill>
                  <a:schemeClr val="bg1"/>
                </a:solidFill>
              </a:rPr>
              <a:t> </a:t>
            </a:r>
            <a:r>
              <a:rPr lang="pt-PT" sz="2800" dirty="0" err="1" smtClean="0">
                <a:solidFill>
                  <a:schemeClr val="bg1"/>
                </a:solidFill>
              </a:rPr>
              <a:t>imaging</a:t>
            </a:r>
            <a:r>
              <a:rPr lang="pt-PT" sz="2800" dirty="0" smtClean="0">
                <a:solidFill>
                  <a:schemeClr val="bg1"/>
                </a:solidFill>
              </a:rPr>
              <a:t> </a:t>
            </a:r>
            <a:r>
              <a:rPr lang="pt-PT" sz="2800" dirty="0" err="1" smtClean="0">
                <a:solidFill>
                  <a:schemeClr val="bg1"/>
                </a:solidFill>
              </a:rPr>
              <a:t>patterns</a:t>
            </a:r>
            <a:r>
              <a:rPr lang="pt-PT" sz="2800" dirty="0" smtClean="0">
                <a:solidFill>
                  <a:schemeClr val="bg1"/>
                </a:solidFill>
              </a:rPr>
              <a:t>.</a:t>
            </a:r>
          </a:p>
          <a:p>
            <a:r>
              <a:rPr lang="pt-PT" sz="2800" dirty="0" smtClean="0">
                <a:solidFill>
                  <a:schemeClr val="bg1"/>
                </a:solidFill>
              </a:rPr>
              <a:t>To </a:t>
            </a:r>
            <a:r>
              <a:rPr lang="pt-PT" sz="2800" dirty="0" err="1" smtClean="0">
                <a:solidFill>
                  <a:schemeClr val="bg1"/>
                </a:solidFill>
              </a:rPr>
              <a:t>investigate</a:t>
            </a:r>
            <a:r>
              <a:rPr lang="pt-PT" sz="2800" dirty="0" smtClean="0">
                <a:solidFill>
                  <a:schemeClr val="bg1"/>
                </a:solidFill>
              </a:rPr>
              <a:t> </a:t>
            </a:r>
            <a:r>
              <a:rPr lang="pt-PT" sz="2800" dirty="0" err="1" smtClean="0">
                <a:solidFill>
                  <a:schemeClr val="bg1"/>
                </a:solidFill>
              </a:rPr>
              <a:t>the</a:t>
            </a:r>
            <a:r>
              <a:rPr lang="pt-PT" sz="2800" dirty="0" smtClean="0">
                <a:solidFill>
                  <a:schemeClr val="bg1"/>
                </a:solidFill>
              </a:rPr>
              <a:t> </a:t>
            </a:r>
            <a:r>
              <a:rPr lang="pt-PT" sz="2800" dirty="0" err="1" smtClean="0">
                <a:solidFill>
                  <a:schemeClr val="bg1"/>
                </a:solidFill>
              </a:rPr>
              <a:t>agreement</a:t>
            </a:r>
            <a:r>
              <a:rPr lang="pt-PT" sz="2800" dirty="0" smtClean="0">
                <a:solidFill>
                  <a:schemeClr val="bg1"/>
                </a:solidFill>
              </a:rPr>
              <a:t> </a:t>
            </a:r>
            <a:r>
              <a:rPr lang="pt-PT" sz="2800" dirty="0" err="1" smtClean="0">
                <a:solidFill>
                  <a:schemeClr val="bg1"/>
                </a:solidFill>
              </a:rPr>
              <a:t>between</a:t>
            </a:r>
            <a:r>
              <a:rPr lang="pt-PT" sz="2800" dirty="0" smtClean="0">
                <a:solidFill>
                  <a:schemeClr val="bg1"/>
                </a:solidFill>
              </a:rPr>
              <a:t> </a:t>
            </a:r>
            <a:r>
              <a:rPr lang="pt-PT" sz="2800" dirty="0" err="1" smtClean="0">
                <a:solidFill>
                  <a:schemeClr val="bg1"/>
                </a:solidFill>
              </a:rPr>
              <a:t>hemodynamic</a:t>
            </a:r>
            <a:r>
              <a:rPr lang="pt-PT" sz="2800" dirty="0" smtClean="0">
                <a:solidFill>
                  <a:schemeClr val="bg1"/>
                </a:solidFill>
              </a:rPr>
              <a:t> </a:t>
            </a:r>
            <a:r>
              <a:rPr lang="pt-PT" sz="2800" dirty="0" err="1" smtClean="0">
                <a:solidFill>
                  <a:schemeClr val="bg1"/>
                </a:solidFill>
              </a:rPr>
              <a:t>alterations</a:t>
            </a:r>
            <a:r>
              <a:rPr lang="pt-PT" sz="2800" dirty="0" smtClean="0">
                <a:solidFill>
                  <a:schemeClr val="bg1"/>
                </a:solidFill>
              </a:rPr>
              <a:t> </a:t>
            </a:r>
            <a:r>
              <a:rPr lang="pt-PT" sz="2800" dirty="0" err="1" smtClean="0">
                <a:solidFill>
                  <a:schemeClr val="bg1"/>
                </a:solidFill>
              </a:rPr>
              <a:t>evaluated</a:t>
            </a:r>
            <a:r>
              <a:rPr lang="pt-PT" sz="2800" dirty="0" smtClean="0">
                <a:solidFill>
                  <a:schemeClr val="bg1"/>
                </a:solidFill>
              </a:rPr>
              <a:t> </a:t>
            </a:r>
            <a:r>
              <a:rPr lang="pt-PT" sz="2800" dirty="0" err="1" smtClean="0">
                <a:solidFill>
                  <a:schemeClr val="bg1"/>
                </a:solidFill>
              </a:rPr>
              <a:t>by</a:t>
            </a:r>
            <a:r>
              <a:rPr lang="pt-PT" sz="2800" dirty="0" smtClean="0">
                <a:solidFill>
                  <a:schemeClr val="bg1"/>
                </a:solidFill>
              </a:rPr>
              <a:t> </a:t>
            </a:r>
            <a:r>
              <a:rPr lang="pt-PT" sz="2800" dirty="0" err="1" smtClean="0">
                <a:solidFill>
                  <a:schemeClr val="bg1"/>
                </a:solidFill>
              </a:rPr>
              <a:t>ultrasound</a:t>
            </a:r>
            <a:r>
              <a:rPr lang="pt-PT" sz="2800" dirty="0" smtClean="0">
                <a:solidFill>
                  <a:schemeClr val="bg1"/>
                </a:solidFill>
              </a:rPr>
              <a:t> </a:t>
            </a:r>
            <a:r>
              <a:rPr lang="pt-PT" sz="2800" dirty="0" err="1" smtClean="0">
                <a:solidFill>
                  <a:schemeClr val="bg1"/>
                </a:solidFill>
              </a:rPr>
              <a:t>and</a:t>
            </a:r>
            <a:r>
              <a:rPr lang="pt-PT" sz="2800" dirty="0" smtClean="0">
                <a:solidFill>
                  <a:schemeClr val="bg1"/>
                </a:solidFill>
              </a:rPr>
              <a:t> </a:t>
            </a:r>
            <a:r>
              <a:rPr lang="pt-PT" sz="2800" dirty="0" err="1" smtClean="0">
                <a:solidFill>
                  <a:schemeClr val="bg1"/>
                </a:solidFill>
              </a:rPr>
              <a:t>the</a:t>
            </a:r>
            <a:r>
              <a:rPr lang="pt-PT" sz="2800" dirty="0" smtClean="0">
                <a:solidFill>
                  <a:schemeClr val="bg1"/>
                </a:solidFill>
              </a:rPr>
              <a:t> </a:t>
            </a:r>
            <a:r>
              <a:rPr lang="pt-PT" sz="2800" dirty="0" err="1" smtClean="0">
                <a:solidFill>
                  <a:schemeClr val="bg1"/>
                </a:solidFill>
              </a:rPr>
              <a:t>imaging</a:t>
            </a:r>
            <a:r>
              <a:rPr lang="pt-PT" sz="2800" dirty="0" smtClean="0">
                <a:solidFill>
                  <a:schemeClr val="bg1"/>
                </a:solidFill>
              </a:rPr>
              <a:t> </a:t>
            </a:r>
            <a:r>
              <a:rPr lang="pt-PT" sz="2800" dirty="0" err="1" smtClean="0">
                <a:solidFill>
                  <a:schemeClr val="bg1"/>
                </a:solidFill>
              </a:rPr>
              <a:t>aspects</a:t>
            </a:r>
            <a:r>
              <a:rPr lang="pt-PT" sz="2800" dirty="0" smtClean="0">
                <a:solidFill>
                  <a:schemeClr val="bg1"/>
                </a:solidFill>
              </a:rPr>
              <a:t>.</a:t>
            </a:r>
          </a:p>
          <a:p>
            <a:r>
              <a:rPr lang="pt-PT" sz="2800" dirty="0" smtClean="0">
                <a:solidFill>
                  <a:schemeClr val="bg1"/>
                </a:solidFill>
              </a:rPr>
              <a:t>To </a:t>
            </a:r>
            <a:r>
              <a:rPr lang="pt-PT" sz="2800" dirty="0" err="1" smtClean="0">
                <a:solidFill>
                  <a:schemeClr val="bg1"/>
                </a:solidFill>
              </a:rPr>
              <a:t>Investigate</a:t>
            </a:r>
            <a:r>
              <a:rPr lang="pt-PT" sz="2800" dirty="0" smtClean="0">
                <a:solidFill>
                  <a:schemeClr val="bg1"/>
                </a:solidFill>
              </a:rPr>
              <a:t> </a:t>
            </a:r>
            <a:r>
              <a:rPr lang="pt-PT" sz="2800" dirty="0" err="1" smtClean="0">
                <a:solidFill>
                  <a:schemeClr val="bg1"/>
                </a:solidFill>
              </a:rPr>
              <a:t>the</a:t>
            </a:r>
            <a:r>
              <a:rPr lang="pt-PT" sz="2800" dirty="0" smtClean="0">
                <a:solidFill>
                  <a:schemeClr val="bg1"/>
                </a:solidFill>
              </a:rPr>
              <a:t> </a:t>
            </a:r>
            <a:r>
              <a:rPr lang="pt-PT" sz="2800" dirty="0" err="1" smtClean="0">
                <a:solidFill>
                  <a:schemeClr val="bg1"/>
                </a:solidFill>
              </a:rPr>
              <a:t>possible</a:t>
            </a:r>
            <a:r>
              <a:rPr lang="pt-PT" sz="2800" dirty="0" smtClean="0">
                <a:solidFill>
                  <a:schemeClr val="bg1"/>
                </a:solidFill>
              </a:rPr>
              <a:t> </a:t>
            </a:r>
            <a:r>
              <a:rPr lang="pt-PT" sz="2800" dirty="0" err="1" smtClean="0">
                <a:solidFill>
                  <a:schemeClr val="bg1"/>
                </a:solidFill>
              </a:rPr>
              <a:t>association</a:t>
            </a:r>
            <a:r>
              <a:rPr lang="pt-PT" sz="2800" dirty="0" smtClean="0">
                <a:solidFill>
                  <a:schemeClr val="bg1"/>
                </a:solidFill>
              </a:rPr>
              <a:t> </a:t>
            </a:r>
            <a:r>
              <a:rPr lang="pt-PT" sz="2800" dirty="0" err="1" smtClean="0">
                <a:solidFill>
                  <a:schemeClr val="bg1"/>
                </a:solidFill>
              </a:rPr>
              <a:t>between</a:t>
            </a:r>
            <a:r>
              <a:rPr lang="pt-PT" sz="2800" dirty="0" smtClean="0">
                <a:solidFill>
                  <a:schemeClr val="bg1"/>
                </a:solidFill>
              </a:rPr>
              <a:t> </a:t>
            </a:r>
            <a:r>
              <a:rPr lang="pt-PT" sz="2800" dirty="0" err="1" smtClean="0">
                <a:solidFill>
                  <a:schemeClr val="bg1"/>
                </a:solidFill>
              </a:rPr>
              <a:t>dominance</a:t>
            </a:r>
            <a:r>
              <a:rPr lang="pt-PT" sz="2800" dirty="0" smtClean="0">
                <a:solidFill>
                  <a:schemeClr val="bg1"/>
                </a:solidFill>
              </a:rPr>
              <a:t> </a:t>
            </a:r>
            <a:r>
              <a:rPr lang="pt-PT" sz="2800" dirty="0" err="1" smtClean="0">
                <a:solidFill>
                  <a:schemeClr val="bg1"/>
                </a:solidFill>
              </a:rPr>
              <a:t>and</a:t>
            </a:r>
            <a:r>
              <a:rPr lang="pt-PT" sz="2800" dirty="0" smtClean="0">
                <a:solidFill>
                  <a:schemeClr val="bg1"/>
                </a:solidFill>
              </a:rPr>
              <a:t> </a:t>
            </a:r>
            <a:r>
              <a:rPr lang="pt-PT" sz="2800" dirty="0" err="1" smtClean="0">
                <a:solidFill>
                  <a:schemeClr val="bg1"/>
                </a:solidFill>
              </a:rPr>
              <a:t>dissection</a:t>
            </a:r>
            <a:r>
              <a:rPr lang="pt-PT" sz="2800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pt-PT" dirty="0"/>
          </a:p>
        </p:txBody>
      </p:sp>
      <p:pic>
        <p:nvPicPr>
          <p:cNvPr id="6" name="Imagem 5" descr="C:\Users\USER\Pictures\crânio (artérias)Willis1.png"/>
          <p:cNvPicPr/>
          <p:nvPr/>
        </p:nvPicPr>
        <p:blipFill>
          <a:blip r:embed="rId2" cstate="print"/>
          <a:srcRect l="13672" t="7857" r="22576" b="11905"/>
          <a:stretch>
            <a:fillRect/>
          </a:stretch>
        </p:blipFill>
        <p:spPr bwMode="auto">
          <a:xfrm>
            <a:off x="7740352" y="332656"/>
            <a:ext cx="90765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>
              <a:buNone/>
            </a:pPr>
            <a:r>
              <a:rPr lang="pt-PT" b="1" dirty="0" err="1" smtClean="0">
                <a:solidFill>
                  <a:schemeClr val="bg1"/>
                </a:solidFill>
              </a:rPr>
              <a:t>Limitations</a:t>
            </a:r>
            <a:endParaRPr lang="pt-PT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t-PT" b="1" dirty="0" smtClean="0">
              <a:solidFill>
                <a:schemeClr val="bg1"/>
              </a:solidFill>
            </a:endParaRPr>
          </a:p>
          <a:p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smtClean="0">
                <a:solidFill>
                  <a:schemeClr val="bg1"/>
                </a:solidFill>
              </a:rPr>
              <a:t>  </a:t>
            </a:r>
            <a:r>
              <a:rPr lang="pt-PT" sz="2400" dirty="0" err="1" smtClean="0">
                <a:solidFill>
                  <a:schemeClr val="bg1"/>
                </a:solidFill>
              </a:rPr>
              <a:t>Rectrospective</a:t>
            </a:r>
            <a:r>
              <a:rPr lang="pt-PT" sz="2400" dirty="0" smtClean="0">
                <a:solidFill>
                  <a:schemeClr val="bg1"/>
                </a:solidFill>
              </a:rPr>
              <a:t> </a:t>
            </a:r>
            <a:r>
              <a:rPr lang="pt-PT" sz="2400" dirty="0" err="1" smtClean="0">
                <a:solidFill>
                  <a:schemeClr val="bg1"/>
                </a:solidFill>
              </a:rPr>
              <a:t>Study</a:t>
            </a:r>
            <a:endParaRPr lang="pt-PT" sz="2400" dirty="0" smtClean="0">
              <a:solidFill>
                <a:schemeClr val="bg1"/>
              </a:solidFill>
            </a:endParaRPr>
          </a:p>
          <a:p>
            <a:endParaRPr lang="pt-PT" sz="2400" dirty="0" smtClean="0">
              <a:solidFill>
                <a:schemeClr val="bg1"/>
              </a:solidFill>
            </a:endParaRPr>
          </a:p>
          <a:p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smtClean="0">
                <a:solidFill>
                  <a:schemeClr val="bg1"/>
                </a:solidFill>
              </a:rPr>
              <a:t>  </a:t>
            </a:r>
            <a:r>
              <a:rPr lang="pt-PT" sz="2400" dirty="0" err="1" smtClean="0">
                <a:solidFill>
                  <a:schemeClr val="bg1"/>
                </a:solidFill>
              </a:rPr>
              <a:t>Small</a:t>
            </a:r>
            <a:r>
              <a:rPr lang="pt-PT" sz="2400" dirty="0" smtClean="0">
                <a:solidFill>
                  <a:schemeClr val="bg1"/>
                </a:solidFill>
              </a:rPr>
              <a:t> sample </a:t>
            </a:r>
            <a:r>
              <a:rPr lang="pt-PT" sz="2400" dirty="0" err="1" smtClean="0">
                <a:solidFill>
                  <a:schemeClr val="bg1"/>
                </a:solidFill>
              </a:rPr>
              <a:t>size</a:t>
            </a:r>
            <a:endParaRPr lang="pt-PT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t-PT" sz="2400" dirty="0" smtClean="0">
              <a:solidFill>
                <a:schemeClr val="bg1"/>
              </a:solidFill>
            </a:endParaRPr>
          </a:p>
          <a:p>
            <a:r>
              <a:rPr lang="pt-PT" sz="2400" dirty="0" smtClean="0">
                <a:solidFill>
                  <a:schemeClr val="bg1"/>
                </a:solidFill>
              </a:rPr>
              <a:t>   </a:t>
            </a:r>
            <a:r>
              <a:rPr lang="pt-PT" sz="2400" dirty="0" err="1" smtClean="0">
                <a:solidFill>
                  <a:schemeClr val="bg1"/>
                </a:solidFill>
              </a:rPr>
              <a:t>Subjectivity</a:t>
            </a:r>
            <a:r>
              <a:rPr lang="pt-PT" sz="2400" dirty="0" smtClean="0">
                <a:solidFill>
                  <a:schemeClr val="bg1"/>
                </a:solidFill>
              </a:rPr>
              <a:t> </a:t>
            </a:r>
            <a:r>
              <a:rPr lang="pt-PT" sz="2400" dirty="0" err="1" smtClean="0">
                <a:solidFill>
                  <a:schemeClr val="bg1"/>
                </a:solidFill>
              </a:rPr>
              <a:t>of</a:t>
            </a:r>
            <a:r>
              <a:rPr lang="pt-PT" sz="2400" dirty="0" smtClean="0">
                <a:solidFill>
                  <a:schemeClr val="bg1"/>
                </a:solidFill>
              </a:rPr>
              <a:t> </a:t>
            </a:r>
            <a:r>
              <a:rPr lang="pt-PT" sz="2400" dirty="0" err="1" smtClean="0">
                <a:solidFill>
                  <a:schemeClr val="bg1"/>
                </a:solidFill>
              </a:rPr>
              <a:t>criteria</a:t>
            </a:r>
            <a:r>
              <a:rPr lang="pt-PT" sz="2400" dirty="0" smtClean="0">
                <a:solidFill>
                  <a:schemeClr val="bg1"/>
                </a:solidFill>
              </a:rPr>
              <a:t> for “</a:t>
            </a:r>
            <a:r>
              <a:rPr lang="pt-PT" sz="2400" dirty="0" err="1" smtClean="0">
                <a:solidFill>
                  <a:schemeClr val="bg1"/>
                </a:solidFill>
              </a:rPr>
              <a:t>dominance</a:t>
            </a:r>
            <a:r>
              <a:rPr lang="pt-PT" sz="2400" dirty="0" smtClean="0">
                <a:solidFill>
                  <a:schemeClr val="bg1"/>
                </a:solidFill>
              </a:rPr>
              <a:t>”</a:t>
            </a:r>
          </a:p>
          <a:p>
            <a:pPr>
              <a:buNone/>
            </a:pPr>
            <a:r>
              <a:rPr lang="pt-PT" sz="2400" dirty="0" smtClean="0">
                <a:solidFill>
                  <a:schemeClr val="bg1"/>
                </a:solidFill>
              </a:rPr>
              <a:t>      </a:t>
            </a:r>
            <a:r>
              <a:rPr lang="pt-PT" sz="2000" dirty="0" smtClean="0">
                <a:solidFill>
                  <a:schemeClr val="bg1"/>
                </a:solidFill>
              </a:rPr>
              <a:t>(</a:t>
            </a:r>
            <a:r>
              <a:rPr lang="pt-PT" sz="2000" dirty="0" err="1" smtClean="0">
                <a:solidFill>
                  <a:schemeClr val="bg1"/>
                </a:solidFill>
              </a:rPr>
              <a:t>All</a:t>
            </a:r>
            <a:r>
              <a:rPr lang="pt-PT" sz="2000" dirty="0" smtClean="0">
                <a:solidFill>
                  <a:schemeClr val="bg1"/>
                </a:solidFill>
              </a:rPr>
              <a:t> </a:t>
            </a:r>
            <a:r>
              <a:rPr lang="pt-PT" sz="2000" dirty="0" err="1" smtClean="0">
                <a:solidFill>
                  <a:schemeClr val="bg1"/>
                </a:solidFill>
              </a:rPr>
              <a:t>the</a:t>
            </a:r>
            <a:r>
              <a:rPr lang="pt-PT" sz="2000" dirty="0" smtClean="0">
                <a:solidFill>
                  <a:schemeClr val="bg1"/>
                </a:solidFill>
              </a:rPr>
              <a:t> </a:t>
            </a:r>
            <a:r>
              <a:rPr lang="pt-PT" sz="2000" dirty="0" err="1" smtClean="0">
                <a:solidFill>
                  <a:schemeClr val="bg1"/>
                </a:solidFill>
              </a:rPr>
              <a:t>images</a:t>
            </a:r>
            <a:r>
              <a:rPr lang="pt-PT" sz="2000" dirty="0" smtClean="0">
                <a:solidFill>
                  <a:schemeClr val="bg1"/>
                </a:solidFill>
              </a:rPr>
              <a:t> </a:t>
            </a:r>
            <a:r>
              <a:rPr lang="pt-PT" sz="2000" dirty="0" err="1" smtClean="0">
                <a:solidFill>
                  <a:schemeClr val="bg1"/>
                </a:solidFill>
              </a:rPr>
              <a:t>were</a:t>
            </a:r>
            <a:r>
              <a:rPr lang="pt-PT" sz="2000" dirty="0" smtClean="0">
                <a:solidFill>
                  <a:schemeClr val="bg1"/>
                </a:solidFill>
              </a:rPr>
              <a:t> </a:t>
            </a:r>
            <a:r>
              <a:rPr lang="pt-PT" sz="2000" dirty="0" err="1" smtClean="0">
                <a:solidFill>
                  <a:schemeClr val="bg1"/>
                </a:solidFill>
              </a:rPr>
              <a:t>interpreted</a:t>
            </a:r>
            <a:r>
              <a:rPr lang="pt-PT" sz="2000" dirty="0" smtClean="0">
                <a:solidFill>
                  <a:schemeClr val="bg1"/>
                </a:solidFill>
              </a:rPr>
              <a:t> </a:t>
            </a:r>
            <a:r>
              <a:rPr lang="pt-PT" sz="2000" dirty="0" err="1" smtClean="0">
                <a:solidFill>
                  <a:schemeClr val="bg1"/>
                </a:solidFill>
              </a:rPr>
              <a:t>by</a:t>
            </a:r>
            <a:r>
              <a:rPr lang="pt-PT" sz="2000" dirty="0" smtClean="0">
                <a:solidFill>
                  <a:schemeClr val="bg1"/>
                </a:solidFill>
              </a:rPr>
              <a:t> </a:t>
            </a:r>
            <a:r>
              <a:rPr lang="pt-PT" sz="2000" dirty="0" err="1" smtClean="0">
                <a:solidFill>
                  <a:schemeClr val="bg1"/>
                </a:solidFill>
              </a:rPr>
              <a:t>the</a:t>
            </a:r>
            <a:r>
              <a:rPr lang="pt-PT" sz="2000" dirty="0" smtClean="0">
                <a:solidFill>
                  <a:schemeClr val="bg1"/>
                </a:solidFill>
              </a:rPr>
              <a:t> </a:t>
            </a:r>
            <a:r>
              <a:rPr lang="pt-PT" sz="2000" dirty="0" err="1" smtClean="0">
                <a:solidFill>
                  <a:schemeClr val="bg1"/>
                </a:solidFill>
              </a:rPr>
              <a:t>same</a:t>
            </a:r>
            <a:r>
              <a:rPr lang="pt-PT" sz="2000" dirty="0" smtClean="0">
                <a:solidFill>
                  <a:schemeClr val="bg1"/>
                </a:solidFill>
              </a:rPr>
              <a:t> </a:t>
            </a:r>
            <a:r>
              <a:rPr lang="pt-PT" sz="2000" dirty="0" err="1" smtClean="0">
                <a:solidFill>
                  <a:schemeClr val="bg1"/>
                </a:solidFill>
              </a:rPr>
              <a:t>radiologist</a:t>
            </a:r>
            <a:r>
              <a:rPr lang="pt-PT" sz="2000" dirty="0" smtClean="0">
                <a:solidFill>
                  <a:schemeClr val="bg1"/>
                </a:solidFill>
              </a:rPr>
              <a:t>)</a:t>
            </a:r>
            <a:endParaRPr lang="pt-PT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t-PT" sz="2400" dirty="0"/>
          </a:p>
          <a:p>
            <a:pPr>
              <a:buNone/>
            </a:pPr>
            <a:endParaRPr lang="pt-PT" sz="2400" dirty="0"/>
          </a:p>
        </p:txBody>
      </p:sp>
      <p:pic>
        <p:nvPicPr>
          <p:cNvPr id="4" name="Imagem 3" descr="C:\Users\USER\Pictures\crânio (artérias)Willis1.png"/>
          <p:cNvPicPr/>
          <p:nvPr/>
        </p:nvPicPr>
        <p:blipFill>
          <a:blip r:embed="rId2" cstate="print"/>
          <a:srcRect l="13672" t="7857" r="22576" b="11905"/>
          <a:stretch>
            <a:fillRect/>
          </a:stretch>
        </p:blipFill>
        <p:spPr bwMode="auto">
          <a:xfrm>
            <a:off x="8028384" y="332656"/>
            <a:ext cx="90765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pt-PT" sz="2800" b="1" dirty="0" smtClean="0">
                <a:solidFill>
                  <a:schemeClr val="bg1"/>
                </a:solidFill>
              </a:rPr>
              <a:t>   </a:t>
            </a:r>
          </a:p>
          <a:p>
            <a:pPr>
              <a:buNone/>
            </a:pPr>
            <a:r>
              <a:rPr lang="pt-PT" sz="2800" b="1" dirty="0">
                <a:solidFill>
                  <a:schemeClr val="bg1"/>
                </a:solidFill>
              </a:rPr>
              <a:t> </a:t>
            </a:r>
            <a:r>
              <a:rPr lang="pt-PT" sz="2800" b="1" dirty="0" smtClean="0">
                <a:solidFill>
                  <a:schemeClr val="bg1"/>
                </a:solidFill>
              </a:rPr>
              <a:t>     </a:t>
            </a:r>
            <a:r>
              <a:rPr lang="pt-PT" sz="2800" b="1" dirty="0" err="1" smtClean="0">
                <a:solidFill>
                  <a:schemeClr val="bg1"/>
                </a:solidFill>
              </a:rPr>
              <a:t>Methods</a:t>
            </a:r>
            <a:endParaRPr lang="pt-PT" sz="2800" b="1" dirty="0" smtClean="0">
              <a:solidFill>
                <a:schemeClr val="bg1"/>
              </a:solidFill>
            </a:endParaRPr>
          </a:p>
          <a:p>
            <a:r>
              <a:rPr lang="pt-PT" sz="2800" dirty="0" err="1" smtClean="0">
                <a:solidFill>
                  <a:schemeClr val="bg1"/>
                </a:solidFill>
              </a:rPr>
              <a:t>Consecutive</a:t>
            </a:r>
            <a:r>
              <a:rPr lang="pt-PT" sz="2800" dirty="0" smtClean="0">
                <a:solidFill>
                  <a:schemeClr val="bg1"/>
                </a:solidFill>
              </a:rPr>
              <a:t>, </a:t>
            </a:r>
            <a:r>
              <a:rPr lang="pt-PT" sz="2800" dirty="0" err="1" smtClean="0">
                <a:solidFill>
                  <a:schemeClr val="bg1"/>
                </a:solidFill>
              </a:rPr>
              <a:t>rectrospective</a:t>
            </a:r>
            <a:r>
              <a:rPr lang="pt-PT" sz="2800" dirty="0" smtClean="0">
                <a:solidFill>
                  <a:schemeClr val="bg1"/>
                </a:solidFill>
              </a:rPr>
              <a:t> series </a:t>
            </a:r>
            <a:r>
              <a:rPr lang="pt-PT" sz="2800" dirty="0" err="1" smtClean="0">
                <a:solidFill>
                  <a:schemeClr val="bg1"/>
                </a:solidFill>
              </a:rPr>
              <a:t>of</a:t>
            </a:r>
            <a:r>
              <a:rPr lang="pt-PT" sz="2800" dirty="0" smtClean="0">
                <a:solidFill>
                  <a:schemeClr val="bg1"/>
                </a:solidFill>
              </a:rPr>
              <a:t> cases </a:t>
            </a:r>
            <a:r>
              <a:rPr lang="pt-PT" sz="2800" dirty="0" err="1" smtClean="0">
                <a:solidFill>
                  <a:schemeClr val="bg1"/>
                </a:solidFill>
              </a:rPr>
              <a:t>of</a:t>
            </a:r>
            <a:r>
              <a:rPr lang="pt-PT" sz="2800" dirty="0" smtClean="0">
                <a:solidFill>
                  <a:schemeClr val="bg1"/>
                </a:solidFill>
              </a:rPr>
              <a:t> Vertebral </a:t>
            </a:r>
            <a:r>
              <a:rPr lang="pt-PT" sz="2800" dirty="0" err="1" smtClean="0">
                <a:solidFill>
                  <a:schemeClr val="bg1"/>
                </a:solidFill>
              </a:rPr>
              <a:t>Arteries</a:t>
            </a:r>
            <a:r>
              <a:rPr lang="pt-PT" sz="2800" dirty="0" smtClean="0">
                <a:solidFill>
                  <a:schemeClr val="bg1"/>
                </a:solidFill>
              </a:rPr>
              <a:t> </a:t>
            </a:r>
            <a:r>
              <a:rPr lang="pt-PT" sz="2800" dirty="0" err="1" smtClean="0">
                <a:solidFill>
                  <a:schemeClr val="bg1"/>
                </a:solidFill>
              </a:rPr>
              <a:t>evaluated</a:t>
            </a:r>
            <a:r>
              <a:rPr lang="pt-PT" sz="2800" dirty="0" smtClean="0">
                <a:solidFill>
                  <a:schemeClr val="bg1"/>
                </a:solidFill>
              </a:rPr>
              <a:t> </a:t>
            </a:r>
            <a:r>
              <a:rPr lang="pt-PT" sz="2800" dirty="0" err="1" smtClean="0">
                <a:solidFill>
                  <a:schemeClr val="bg1"/>
                </a:solidFill>
              </a:rPr>
              <a:t>at</a:t>
            </a:r>
            <a:r>
              <a:rPr lang="pt-PT" sz="2800" dirty="0" smtClean="0">
                <a:solidFill>
                  <a:schemeClr val="bg1"/>
                </a:solidFill>
              </a:rPr>
              <a:t> </a:t>
            </a:r>
            <a:r>
              <a:rPr lang="pt-PT" sz="2800" dirty="0" err="1" smtClean="0">
                <a:solidFill>
                  <a:schemeClr val="bg1"/>
                </a:solidFill>
              </a:rPr>
              <a:t>an</a:t>
            </a:r>
            <a:r>
              <a:rPr lang="pt-PT" sz="2800" dirty="0" smtClean="0">
                <a:solidFill>
                  <a:schemeClr val="bg1"/>
                </a:solidFill>
              </a:rPr>
              <a:t> </a:t>
            </a:r>
            <a:r>
              <a:rPr lang="pt-PT" sz="2800" dirty="0" err="1" smtClean="0">
                <a:solidFill>
                  <a:schemeClr val="bg1"/>
                </a:solidFill>
              </a:rPr>
              <a:t>ultrasound</a:t>
            </a:r>
            <a:r>
              <a:rPr lang="pt-PT" sz="2800" dirty="0" smtClean="0">
                <a:solidFill>
                  <a:schemeClr val="bg1"/>
                </a:solidFill>
              </a:rPr>
              <a:t> </a:t>
            </a:r>
            <a:r>
              <a:rPr lang="pt-PT" sz="2800" dirty="0" err="1" smtClean="0">
                <a:solidFill>
                  <a:schemeClr val="bg1"/>
                </a:solidFill>
              </a:rPr>
              <a:t>unit</a:t>
            </a:r>
            <a:r>
              <a:rPr lang="pt-PT" sz="2800" dirty="0" smtClean="0">
                <a:solidFill>
                  <a:schemeClr val="bg1"/>
                </a:solidFill>
              </a:rPr>
              <a:t> in a </a:t>
            </a:r>
            <a:r>
              <a:rPr lang="pt-PT" sz="2800" dirty="0" err="1" smtClean="0">
                <a:solidFill>
                  <a:schemeClr val="bg1"/>
                </a:solidFill>
              </a:rPr>
              <a:t>tertiary</a:t>
            </a:r>
            <a:r>
              <a:rPr lang="pt-PT" sz="2800" dirty="0" smtClean="0">
                <a:solidFill>
                  <a:schemeClr val="bg1"/>
                </a:solidFill>
              </a:rPr>
              <a:t> hospital</a:t>
            </a:r>
          </a:p>
          <a:p>
            <a:r>
              <a:rPr lang="pt-PT" sz="2800" dirty="0" smtClean="0">
                <a:solidFill>
                  <a:schemeClr val="bg1"/>
                </a:solidFill>
              </a:rPr>
              <a:t>N= 33</a:t>
            </a:r>
          </a:p>
          <a:p>
            <a:r>
              <a:rPr lang="pt-PT" sz="2800" dirty="0" smtClean="0">
                <a:solidFill>
                  <a:schemeClr val="bg1"/>
                </a:solidFill>
              </a:rPr>
              <a:t>3 =  </a:t>
            </a:r>
            <a:r>
              <a:rPr lang="pt-PT" sz="2800" dirty="0" err="1" smtClean="0">
                <a:solidFill>
                  <a:schemeClr val="bg1"/>
                </a:solidFill>
              </a:rPr>
              <a:t>excluded</a:t>
            </a:r>
            <a:r>
              <a:rPr lang="pt-PT" sz="2800" dirty="0" smtClean="0">
                <a:solidFill>
                  <a:schemeClr val="bg1"/>
                </a:solidFill>
              </a:rPr>
              <a:t> </a:t>
            </a:r>
            <a:r>
              <a:rPr lang="pt-PT" sz="2800" dirty="0" err="1" smtClean="0">
                <a:solidFill>
                  <a:schemeClr val="bg1"/>
                </a:solidFill>
              </a:rPr>
              <a:t>because</a:t>
            </a:r>
            <a:r>
              <a:rPr lang="pt-PT" sz="2800" dirty="0" smtClean="0">
                <a:solidFill>
                  <a:schemeClr val="bg1"/>
                </a:solidFill>
              </a:rPr>
              <a:t> </a:t>
            </a:r>
            <a:r>
              <a:rPr lang="pt-PT" sz="2800" dirty="0" err="1" smtClean="0">
                <a:solidFill>
                  <a:schemeClr val="bg1"/>
                </a:solidFill>
              </a:rPr>
              <a:t>insufficient</a:t>
            </a:r>
            <a:r>
              <a:rPr lang="pt-PT" sz="2800" dirty="0" smtClean="0">
                <a:solidFill>
                  <a:schemeClr val="bg1"/>
                </a:solidFill>
              </a:rPr>
              <a:t> </a:t>
            </a:r>
            <a:r>
              <a:rPr lang="pt-PT" sz="2800" dirty="0" err="1" smtClean="0">
                <a:solidFill>
                  <a:schemeClr val="bg1"/>
                </a:solidFill>
              </a:rPr>
              <a:t>information</a:t>
            </a:r>
            <a:endParaRPr lang="pt-PT" sz="2800" dirty="0">
              <a:solidFill>
                <a:schemeClr val="bg1"/>
              </a:solidFill>
            </a:endParaRPr>
          </a:p>
        </p:txBody>
      </p:sp>
      <p:pic>
        <p:nvPicPr>
          <p:cNvPr id="4" name="Imagem 3" descr="C:\Users\USER\Pictures\crânio (artérias)Willis1.png"/>
          <p:cNvPicPr/>
          <p:nvPr/>
        </p:nvPicPr>
        <p:blipFill>
          <a:blip r:embed="rId2" cstate="print"/>
          <a:srcRect l="13672" t="7857" r="22576" b="11905"/>
          <a:stretch>
            <a:fillRect/>
          </a:stretch>
        </p:blipFill>
        <p:spPr bwMode="auto">
          <a:xfrm>
            <a:off x="7956376" y="260648"/>
            <a:ext cx="907651" cy="121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>
              <a:buNone/>
            </a:pPr>
            <a:r>
              <a:rPr lang="pt-PT" b="1" dirty="0" smtClean="0"/>
              <a:t>   </a:t>
            </a:r>
          </a:p>
          <a:p>
            <a:pPr>
              <a:buNone/>
            </a:pPr>
            <a:r>
              <a:rPr lang="pt-PT" b="1" dirty="0" smtClean="0"/>
              <a:t> </a:t>
            </a:r>
            <a:r>
              <a:rPr lang="pt-PT" b="1" dirty="0" err="1" smtClean="0">
                <a:solidFill>
                  <a:schemeClr val="bg1"/>
                </a:solidFill>
              </a:rPr>
              <a:t>Demography</a:t>
            </a:r>
            <a:endParaRPr lang="pt-PT" b="1" dirty="0" smtClean="0">
              <a:solidFill>
                <a:schemeClr val="bg1"/>
              </a:solidFill>
            </a:endParaRPr>
          </a:p>
          <a:p>
            <a:r>
              <a:rPr lang="pt-PT" sz="2400" dirty="0" smtClean="0">
                <a:solidFill>
                  <a:schemeClr val="bg1"/>
                </a:solidFill>
              </a:rPr>
              <a:t>Male  = 73.3 (22)</a:t>
            </a:r>
          </a:p>
          <a:p>
            <a:r>
              <a:rPr lang="pt-PT" sz="2400" dirty="0" err="1" smtClean="0">
                <a:solidFill>
                  <a:schemeClr val="bg1"/>
                </a:solidFill>
              </a:rPr>
              <a:t>Female</a:t>
            </a:r>
            <a:r>
              <a:rPr lang="pt-PT" sz="2400" dirty="0" smtClean="0">
                <a:solidFill>
                  <a:schemeClr val="bg1"/>
                </a:solidFill>
              </a:rPr>
              <a:t> = 26.7 (8)</a:t>
            </a:r>
          </a:p>
          <a:p>
            <a:pPr>
              <a:buNone/>
            </a:pPr>
            <a:r>
              <a:rPr lang="pt-PT" sz="2400" dirty="0" smtClean="0">
                <a:solidFill>
                  <a:schemeClr val="bg1"/>
                </a:solidFill>
              </a:rPr>
              <a:t>    </a:t>
            </a:r>
          </a:p>
          <a:p>
            <a:pPr>
              <a:buNone/>
            </a:pP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smtClean="0">
                <a:solidFill>
                  <a:schemeClr val="bg1"/>
                </a:solidFill>
              </a:rPr>
              <a:t>     Age</a:t>
            </a:r>
          </a:p>
          <a:p>
            <a:pPr>
              <a:buNone/>
            </a:pPr>
            <a:r>
              <a:rPr lang="pt-PT" sz="2400" dirty="0" smtClean="0">
                <a:solidFill>
                  <a:schemeClr val="bg1"/>
                </a:solidFill>
              </a:rPr>
              <a:t>     </a:t>
            </a:r>
            <a:r>
              <a:rPr lang="pt-PT" sz="2400" dirty="0" err="1" smtClean="0">
                <a:solidFill>
                  <a:schemeClr val="bg1"/>
                </a:solidFill>
              </a:rPr>
              <a:t>Median</a:t>
            </a:r>
            <a:r>
              <a:rPr lang="pt-PT" sz="2400" dirty="0" smtClean="0">
                <a:solidFill>
                  <a:schemeClr val="bg1"/>
                </a:solidFill>
              </a:rPr>
              <a:t>= 47y  (26y-76y)</a:t>
            </a:r>
            <a:endParaRPr lang="pt-PT" sz="2400" dirty="0">
              <a:solidFill>
                <a:schemeClr val="bg1"/>
              </a:solidFill>
            </a:endParaRPr>
          </a:p>
        </p:txBody>
      </p:sp>
      <p:pic>
        <p:nvPicPr>
          <p:cNvPr id="4" name="Imagem 3" descr="C:\Users\USER\Pictures\crânio (artérias)Willis1.png"/>
          <p:cNvPicPr/>
          <p:nvPr/>
        </p:nvPicPr>
        <p:blipFill>
          <a:blip r:embed="rId2" cstate="print"/>
          <a:srcRect l="13672" t="7857" r="22576" b="11905"/>
          <a:stretch>
            <a:fillRect/>
          </a:stretch>
        </p:blipFill>
        <p:spPr bwMode="auto">
          <a:xfrm>
            <a:off x="7740352" y="332656"/>
            <a:ext cx="90765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b="1" dirty="0" smtClean="0"/>
              <a:t>   </a:t>
            </a:r>
            <a:r>
              <a:rPr lang="pt-PT" b="1" dirty="0" err="1" smtClean="0"/>
              <a:t>Results</a:t>
            </a:r>
            <a:endParaRPr lang="pt-PT" b="1" dirty="0" smtClean="0"/>
          </a:p>
          <a:p>
            <a:r>
              <a:rPr lang="pt-PT" sz="2800" dirty="0" err="1" smtClean="0"/>
              <a:t>All</a:t>
            </a:r>
            <a:r>
              <a:rPr lang="pt-PT" sz="2800" dirty="0" smtClean="0"/>
              <a:t> </a:t>
            </a:r>
            <a:r>
              <a:rPr lang="pt-PT" sz="2800" dirty="0" err="1" smtClean="0"/>
              <a:t>patients</a:t>
            </a:r>
            <a:r>
              <a:rPr lang="pt-PT" sz="2800" dirty="0" smtClean="0"/>
              <a:t> </a:t>
            </a:r>
            <a:r>
              <a:rPr lang="pt-PT" sz="2800" dirty="0" err="1" smtClean="0"/>
              <a:t>were</a:t>
            </a:r>
            <a:r>
              <a:rPr lang="pt-PT" sz="2800" dirty="0" smtClean="0"/>
              <a:t> </a:t>
            </a:r>
            <a:r>
              <a:rPr lang="pt-PT" sz="2800" dirty="0" err="1" smtClean="0"/>
              <a:t>evaluated</a:t>
            </a:r>
            <a:r>
              <a:rPr lang="pt-PT" sz="2800" dirty="0" smtClean="0"/>
              <a:t> </a:t>
            </a:r>
            <a:r>
              <a:rPr lang="pt-PT" sz="2800" dirty="0" err="1" smtClean="0"/>
              <a:t>by</a:t>
            </a:r>
            <a:r>
              <a:rPr lang="pt-PT" sz="2800" dirty="0" smtClean="0"/>
              <a:t> </a:t>
            </a:r>
            <a:r>
              <a:rPr lang="pt-PT" sz="2800" dirty="0" err="1" smtClean="0"/>
              <a:t>one</a:t>
            </a:r>
            <a:r>
              <a:rPr lang="pt-PT" sz="2800" dirty="0" smtClean="0"/>
              <a:t> </a:t>
            </a:r>
            <a:r>
              <a:rPr lang="pt-PT" sz="2800" dirty="0" err="1" smtClean="0"/>
              <a:t>imaging</a:t>
            </a:r>
            <a:r>
              <a:rPr lang="pt-PT" sz="2800" dirty="0" smtClean="0"/>
              <a:t> </a:t>
            </a:r>
            <a:r>
              <a:rPr lang="pt-PT" sz="2800" dirty="0" err="1" smtClean="0"/>
              <a:t>method</a:t>
            </a:r>
            <a:r>
              <a:rPr lang="pt-PT" sz="2800" dirty="0" smtClean="0"/>
              <a:t> </a:t>
            </a:r>
            <a:r>
              <a:rPr lang="pt-PT" sz="2800" dirty="0" err="1" smtClean="0"/>
              <a:t>presenting</a:t>
            </a:r>
            <a:r>
              <a:rPr lang="pt-PT" sz="2800" dirty="0" smtClean="0"/>
              <a:t> </a:t>
            </a:r>
            <a:r>
              <a:rPr lang="pt-PT" sz="2800" dirty="0" err="1" smtClean="0"/>
              <a:t>evidence</a:t>
            </a:r>
            <a:r>
              <a:rPr lang="pt-PT" sz="2800" dirty="0" smtClean="0"/>
              <a:t> </a:t>
            </a:r>
            <a:r>
              <a:rPr lang="pt-PT" sz="2800" dirty="0" err="1" smtClean="0"/>
              <a:t>of</a:t>
            </a:r>
            <a:r>
              <a:rPr lang="pt-PT" sz="2800" dirty="0" smtClean="0"/>
              <a:t> vertebral </a:t>
            </a:r>
            <a:r>
              <a:rPr lang="pt-PT" sz="2800" dirty="0" err="1" smtClean="0"/>
              <a:t>dissection</a:t>
            </a:r>
            <a:endParaRPr lang="pt-PT" sz="2800" dirty="0"/>
          </a:p>
        </p:txBody>
      </p:sp>
      <p:sp>
        <p:nvSpPr>
          <p:cNvPr id="4" name="Rectângulo 3"/>
          <p:cNvSpPr/>
          <p:nvPr/>
        </p:nvSpPr>
        <p:spPr>
          <a:xfrm>
            <a:off x="1259632" y="4005064"/>
            <a:ext cx="3672408" cy="201622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MR=  44.8% (13)</a:t>
            </a:r>
          </a:p>
          <a:p>
            <a:pPr algn="ctr"/>
            <a:r>
              <a:rPr lang="pt-PT" dirty="0" err="1" smtClean="0"/>
              <a:t>Angiogram</a:t>
            </a:r>
            <a:r>
              <a:rPr lang="pt-PT" dirty="0" smtClean="0"/>
              <a:t>=  48.3% (14)</a:t>
            </a:r>
          </a:p>
          <a:p>
            <a:pPr algn="ctr"/>
            <a:r>
              <a:rPr lang="pt-PT" dirty="0" smtClean="0"/>
              <a:t>CT= 6.9% (2)</a:t>
            </a:r>
            <a:endParaRPr lang="pt-PT" dirty="0"/>
          </a:p>
        </p:txBody>
      </p:sp>
      <p:pic>
        <p:nvPicPr>
          <p:cNvPr id="5" name="Imagem 4" descr="C:\Users\USER\Pictures\crânio (artérias)Willis1.png"/>
          <p:cNvPicPr/>
          <p:nvPr/>
        </p:nvPicPr>
        <p:blipFill>
          <a:blip r:embed="rId2" cstate="print"/>
          <a:srcRect l="13672" t="7857" r="22576" b="11905"/>
          <a:stretch>
            <a:fillRect/>
          </a:stretch>
        </p:blipFill>
        <p:spPr bwMode="auto">
          <a:xfrm>
            <a:off x="7740352" y="332656"/>
            <a:ext cx="90765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sz="3600" dirty="0" smtClean="0"/>
              <a:t>Imaging</a:t>
            </a:r>
            <a:endParaRPr lang="en-US" sz="3600" dirty="0"/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="" xmlns:p14="http://schemas.microsoft.com/office/powerpoint/2010/main" val="3613760771"/>
              </p:ext>
            </p:extLst>
          </p:nvPr>
        </p:nvGraphicFramePr>
        <p:xfrm>
          <a:off x="0" y="2564904"/>
          <a:ext cx="4920208" cy="3400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971600" y="48598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signs</a:t>
            </a:r>
            <a:endParaRPr lang="en-US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483768" y="299695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Mural </a:t>
            </a:r>
            <a:r>
              <a:rPr lang="en-US" dirty="0" err="1" smtClean="0"/>
              <a:t>Haematoma</a:t>
            </a:r>
            <a:endParaRPr lang="en-US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059832" y="386104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intimal</a:t>
            </a:r>
            <a:r>
              <a:rPr lang="en-US" dirty="0" smtClean="0"/>
              <a:t> Flap</a:t>
            </a:r>
            <a:endParaRPr lang="en-US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059832" y="479715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Pseudoaneurysm</a:t>
            </a:r>
            <a:endParaRPr lang="en-US" dirty="0"/>
          </a:p>
        </p:txBody>
      </p:sp>
      <p:sp>
        <p:nvSpPr>
          <p:cNvPr id="16" name="Rectângulo 15"/>
          <p:cNvSpPr/>
          <p:nvPr/>
        </p:nvSpPr>
        <p:spPr>
          <a:xfrm>
            <a:off x="1835696" y="3717032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20,7% (6)</a:t>
            </a:r>
            <a:endParaRPr lang="en-US" dirty="0"/>
          </a:p>
        </p:txBody>
      </p:sp>
      <p:sp>
        <p:nvSpPr>
          <p:cNvPr id="17" name="Rectângulo 16"/>
          <p:cNvSpPr/>
          <p:nvPr/>
        </p:nvSpPr>
        <p:spPr>
          <a:xfrm>
            <a:off x="3087635" y="4077072"/>
            <a:ext cx="1587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           3,4% (1)</a:t>
            </a:r>
          </a:p>
        </p:txBody>
      </p:sp>
      <p:sp>
        <p:nvSpPr>
          <p:cNvPr id="18" name="Rectângulo 17"/>
          <p:cNvSpPr/>
          <p:nvPr/>
        </p:nvSpPr>
        <p:spPr>
          <a:xfrm>
            <a:off x="3087635" y="4437112"/>
            <a:ext cx="952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3,4% (1)</a:t>
            </a:r>
            <a:endParaRPr lang="en-US" dirty="0"/>
          </a:p>
        </p:txBody>
      </p:sp>
      <p:sp>
        <p:nvSpPr>
          <p:cNvPr id="19" name="Rectângulo 18"/>
          <p:cNvSpPr/>
          <p:nvPr/>
        </p:nvSpPr>
        <p:spPr>
          <a:xfrm>
            <a:off x="827584" y="4581128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72,4% (21)</a:t>
            </a:r>
            <a:endParaRPr lang="en-US" dirty="0"/>
          </a:p>
        </p:txBody>
      </p:sp>
      <p:graphicFrame>
        <p:nvGraphicFramePr>
          <p:cNvPr id="20" name="Gráfico 19"/>
          <p:cNvGraphicFramePr/>
          <p:nvPr/>
        </p:nvGraphicFramePr>
        <p:xfrm>
          <a:off x="4283968" y="2420888"/>
          <a:ext cx="4608512" cy="3544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Rectângulo 20"/>
          <p:cNvSpPr/>
          <p:nvPr/>
        </p:nvSpPr>
        <p:spPr>
          <a:xfrm>
            <a:off x="6948264" y="4133304"/>
            <a:ext cx="1239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44,8% (13)</a:t>
            </a:r>
            <a:endParaRPr lang="en-US" dirty="0"/>
          </a:p>
        </p:txBody>
      </p:sp>
      <p:sp>
        <p:nvSpPr>
          <p:cNvPr id="22" name="Rectângulo 21"/>
          <p:cNvSpPr/>
          <p:nvPr/>
        </p:nvSpPr>
        <p:spPr>
          <a:xfrm>
            <a:off x="7164288" y="4493344"/>
            <a:ext cx="965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oclusion</a:t>
            </a:r>
            <a:endParaRPr lang="en-US" dirty="0"/>
          </a:p>
        </p:txBody>
      </p:sp>
      <p:sp>
        <p:nvSpPr>
          <p:cNvPr id="23" name="Rectângulo 22"/>
          <p:cNvSpPr/>
          <p:nvPr/>
        </p:nvSpPr>
        <p:spPr>
          <a:xfrm>
            <a:off x="5689713" y="4709368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48,3% (14)</a:t>
            </a:r>
            <a:endParaRPr lang="en-US" dirty="0"/>
          </a:p>
        </p:txBody>
      </p:sp>
      <p:sp>
        <p:nvSpPr>
          <p:cNvPr id="24" name="Rectângulo 23"/>
          <p:cNvSpPr/>
          <p:nvPr/>
        </p:nvSpPr>
        <p:spPr>
          <a:xfrm>
            <a:off x="5940152" y="5069408"/>
            <a:ext cx="937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stenosis</a:t>
            </a:r>
            <a:endParaRPr lang="en-US" dirty="0"/>
          </a:p>
        </p:txBody>
      </p:sp>
      <p:sp>
        <p:nvSpPr>
          <p:cNvPr id="25" name="Rectângulo 24"/>
          <p:cNvSpPr/>
          <p:nvPr/>
        </p:nvSpPr>
        <p:spPr>
          <a:xfrm>
            <a:off x="6012160" y="3259916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6,8% (2)others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11" name="Marcador de Posição de Conteúdo 2"/>
          <p:cNvSpPr txBox="1">
            <a:spLocks/>
          </p:cNvSpPr>
          <p:nvPr/>
        </p:nvSpPr>
        <p:spPr>
          <a:xfrm>
            <a:off x="0" y="1412776"/>
            <a:ext cx="8229600" cy="44644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t-PT" sz="2400" dirty="0" smtClean="0">
                <a:solidFill>
                  <a:schemeClr val="bg1"/>
                </a:solidFill>
              </a:rPr>
              <a:t> </a:t>
            </a:r>
            <a:r>
              <a:rPr lang="pt-PT" sz="2400" b="1" dirty="0" err="1" smtClean="0">
                <a:solidFill>
                  <a:schemeClr val="bg1"/>
                </a:solidFill>
              </a:rPr>
              <a:t>Ischemic</a:t>
            </a:r>
            <a:r>
              <a:rPr lang="pt-PT" sz="2400" b="1" dirty="0" smtClean="0">
                <a:solidFill>
                  <a:schemeClr val="bg1"/>
                </a:solidFill>
              </a:rPr>
              <a:t> </a:t>
            </a:r>
            <a:r>
              <a:rPr lang="pt-PT" sz="2400" b="1" dirty="0" err="1" smtClean="0">
                <a:solidFill>
                  <a:schemeClr val="bg1"/>
                </a:solidFill>
              </a:rPr>
              <a:t>Stroke</a:t>
            </a:r>
            <a:r>
              <a:rPr lang="pt-PT" sz="2400" b="1" dirty="0" smtClean="0">
                <a:solidFill>
                  <a:schemeClr val="bg1"/>
                </a:solidFill>
              </a:rPr>
              <a:t> %, </a:t>
            </a:r>
            <a:r>
              <a:rPr lang="pt-PT" sz="2200" b="1" dirty="0" smtClean="0">
                <a:solidFill>
                  <a:schemeClr val="bg1"/>
                </a:solidFill>
              </a:rPr>
              <a:t>(n)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pt-PT" sz="2400" dirty="0" smtClean="0">
                <a:solidFill>
                  <a:schemeClr val="bg1"/>
                </a:solidFill>
              </a:rPr>
              <a:t> </a:t>
            </a:r>
            <a:r>
              <a:rPr lang="pt-PT" sz="1900" dirty="0" err="1" smtClean="0">
                <a:solidFill>
                  <a:schemeClr val="bg1"/>
                </a:solidFill>
              </a:rPr>
              <a:t>Brain</a:t>
            </a:r>
            <a:r>
              <a:rPr lang="pt-PT" sz="1900" dirty="0" smtClean="0">
                <a:solidFill>
                  <a:schemeClr val="bg1"/>
                </a:solidFill>
              </a:rPr>
              <a:t> </a:t>
            </a:r>
            <a:r>
              <a:rPr lang="pt-PT" sz="1900" dirty="0" err="1" smtClean="0">
                <a:solidFill>
                  <a:schemeClr val="bg1"/>
                </a:solidFill>
              </a:rPr>
              <a:t>Stem</a:t>
            </a:r>
            <a:r>
              <a:rPr lang="pt-PT" sz="1900" dirty="0" smtClean="0">
                <a:solidFill>
                  <a:schemeClr val="bg1"/>
                </a:solidFill>
              </a:rPr>
              <a:t> 20 (6); 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pt-PT" sz="1900" dirty="0" smtClean="0">
                <a:solidFill>
                  <a:schemeClr val="bg1"/>
                </a:solidFill>
              </a:rPr>
              <a:t> </a:t>
            </a:r>
            <a:r>
              <a:rPr lang="pt-PT" sz="1900" dirty="0" err="1" smtClean="0">
                <a:solidFill>
                  <a:schemeClr val="bg1"/>
                </a:solidFill>
              </a:rPr>
              <a:t>Cerebellum</a:t>
            </a:r>
            <a:r>
              <a:rPr lang="pt-PT" sz="1900" dirty="0" smtClean="0">
                <a:solidFill>
                  <a:schemeClr val="bg1"/>
                </a:solidFill>
              </a:rPr>
              <a:t> 36.7 (11); 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pt-PT" sz="1900" dirty="0" smtClean="0">
                <a:solidFill>
                  <a:schemeClr val="bg1"/>
                </a:solidFill>
              </a:rPr>
              <a:t> </a:t>
            </a:r>
            <a:r>
              <a:rPr lang="pt-PT" sz="1900" dirty="0" err="1" smtClean="0">
                <a:solidFill>
                  <a:schemeClr val="bg1"/>
                </a:solidFill>
              </a:rPr>
              <a:t>Brain</a:t>
            </a:r>
            <a:r>
              <a:rPr lang="pt-PT" sz="1900" dirty="0" smtClean="0">
                <a:solidFill>
                  <a:schemeClr val="bg1"/>
                </a:solidFill>
              </a:rPr>
              <a:t> </a:t>
            </a:r>
            <a:r>
              <a:rPr lang="pt-PT" sz="1900" dirty="0" err="1" smtClean="0">
                <a:solidFill>
                  <a:schemeClr val="bg1"/>
                </a:solidFill>
              </a:rPr>
              <a:t>Stem</a:t>
            </a:r>
            <a:r>
              <a:rPr lang="pt-PT" sz="1900" dirty="0" smtClean="0">
                <a:solidFill>
                  <a:schemeClr val="bg1"/>
                </a:solidFill>
              </a:rPr>
              <a:t> + </a:t>
            </a:r>
            <a:r>
              <a:rPr lang="pt-PT" sz="1900" dirty="0" err="1" smtClean="0">
                <a:solidFill>
                  <a:schemeClr val="bg1"/>
                </a:solidFill>
              </a:rPr>
              <a:t>Cerebellum</a:t>
            </a:r>
            <a:r>
              <a:rPr lang="pt-PT" sz="1900" dirty="0" smtClean="0">
                <a:solidFill>
                  <a:schemeClr val="bg1"/>
                </a:solidFill>
              </a:rPr>
              <a:t> 36.7% (11);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pt-PT" sz="1900" dirty="0" smtClean="0">
                <a:solidFill>
                  <a:schemeClr val="bg1"/>
                </a:solidFill>
              </a:rPr>
              <a:t> </a:t>
            </a:r>
            <a:r>
              <a:rPr lang="pt-PT" sz="1900" dirty="0" err="1" smtClean="0">
                <a:solidFill>
                  <a:schemeClr val="bg1"/>
                </a:solidFill>
              </a:rPr>
              <a:t>Thalamus</a:t>
            </a:r>
            <a:r>
              <a:rPr lang="pt-PT" sz="1900" dirty="0" smtClean="0">
                <a:solidFill>
                  <a:schemeClr val="bg1"/>
                </a:solidFill>
              </a:rPr>
              <a:t> 3.3 (1); 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pt-PT" sz="1900" dirty="0" smtClean="0">
                <a:solidFill>
                  <a:schemeClr val="bg1"/>
                </a:solidFill>
              </a:rPr>
              <a:t> No </a:t>
            </a:r>
            <a:r>
              <a:rPr lang="pt-PT" sz="1900" dirty="0" err="1" smtClean="0">
                <a:solidFill>
                  <a:schemeClr val="bg1"/>
                </a:solidFill>
              </a:rPr>
              <a:t>lesion</a:t>
            </a:r>
            <a:r>
              <a:rPr lang="pt-PT" sz="1900" dirty="0" smtClean="0">
                <a:solidFill>
                  <a:schemeClr val="bg1"/>
                </a:solidFill>
              </a:rPr>
              <a:t>: 3,3 (1) 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971600" y="4815160"/>
          <a:ext cx="75608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520280"/>
                <a:gridCol w="252028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Left VA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44.8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Right VA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44,8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Bilateral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6,9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Basilar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3,4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1873</TotalTime>
  <Words>692</Words>
  <Application>Microsoft Office PowerPoint</Application>
  <PresentationFormat>Apresentação no Ecrã (4:3)</PresentationFormat>
  <Paragraphs>148</Paragraphs>
  <Slides>14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5" baseType="lpstr">
      <vt:lpstr>Tema do Office</vt:lpstr>
      <vt:lpstr>Are Non-Dominant Vertebral Arteries More Prone to Dissection?</vt:lpstr>
      <vt:lpstr>Vertebral Artery Dissections</vt:lpstr>
      <vt:lpstr>Vertebral Artery Dissections</vt:lpstr>
      <vt:lpstr>Diapositivo 4</vt:lpstr>
      <vt:lpstr>Diapositivo 5</vt:lpstr>
      <vt:lpstr>Diapositivo 6</vt:lpstr>
      <vt:lpstr>Diapositivo 7</vt:lpstr>
      <vt:lpstr>RESULTS Imaging</vt:lpstr>
      <vt:lpstr>RESULTS</vt:lpstr>
      <vt:lpstr>RESULTS</vt:lpstr>
      <vt:lpstr>RESULTS</vt:lpstr>
      <vt:lpstr>RESULTS</vt:lpstr>
      <vt:lpstr>Diapositivo 13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Non-Dominant Vertebral Arteries More Prone to Dissection?</dc:title>
  <dc:creator>USER</dc:creator>
  <cp:lastModifiedBy>USER</cp:lastModifiedBy>
  <cp:revision>44</cp:revision>
  <dcterms:created xsi:type="dcterms:W3CDTF">2021-10-07T16:57:58Z</dcterms:created>
  <dcterms:modified xsi:type="dcterms:W3CDTF">2021-10-11T14:43:33Z</dcterms:modified>
</cp:coreProperties>
</file>